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3"/>
  </p:notesMasterIdLst>
  <p:handoutMasterIdLst>
    <p:handoutMasterId r:id="rId34"/>
  </p:handoutMasterIdLst>
  <p:sldIdLst>
    <p:sldId id="257" r:id="rId2"/>
    <p:sldId id="258" r:id="rId3"/>
    <p:sldId id="259" r:id="rId4"/>
    <p:sldId id="260" r:id="rId5"/>
    <p:sldId id="261" r:id="rId6"/>
    <p:sldId id="262" r:id="rId7"/>
    <p:sldId id="263" r:id="rId8"/>
    <p:sldId id="264" r:id="rId9"/>
    <p:sldId id="265" r:id="rId10"/>
    <p:sldId id="267" r:id="rId11"/>
    <p:sldId id="266" r:id="rId12"/>
    <p:sldId id="276" r:id="rId13"/>
    <p:sldId id="277" r:id="rId14"/>
    <p:sldId id="278" r:id="rId15"/>
    <p:sldId id="279" r:id="rId16"/>
    <p:sldId id="280" r:id="rId17"/>
    <p:sldId id="268" r:id="rId18"/>
    <p:sldId id="270" r:id="rId19"/>
    <p:sldId id="271" r:id="rId20"/>
    <p:sldId id="272" r:id="rId21"/>
    <p:sldId id="273" r:id="rId22"/>
    <p:sldId id="282" r:id="rId23"/>
    <p:sldId id="283" r:id="rId24"/>
    <p:sldId id="284" r:id="rId25"/>
    <p:sldId id="285" r:id="rId26"/>
    <p:sldId id="286" r:id="rId27"/>
    <p:sldId id="274" r:id="rId28"/>
    <p:sldId id="281" r:id="rId29"/>
    <p:sldId id="275" r:id="rId30"/>
    <p:sldId id="287" r:id="rId31"/>
    <p:sldId id="288" r:id="rId3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2" d="100"/>
          <a:sy n="62" d="100"/>
        </p:scale>
        <p:origin x="58" y="621"/>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AB52B3CC-6563-466D-BFC3-9B6B5AFA0881}" type="pres">
      <dgm:prSet presAssocID="{6A70FD8F-0050-42E3-8B3A-6ED7CFB9852E}" presName="Name0" presStyleCnt="0">
        <dgm:presLayoutVars>
          <dgm:chMax/>
          <dgm:chPref/>
          <dgm:animLvl val="lvl"/>
        </dgm:presLayoutVars>
      </dgm:prSet>
      <dgm:spPr/>
    </dgm:pt>
  </dgm:ptLst>
  <dgm:cxnLst>
    <dgm:cxn modelId="{84C67813-55CE-4EBC-9032-03BD847DC17E}" type="presOf" srcId="{6A70FD8F-0050-42E3-8B3A-6ED7CFB9852E}" destId="{AB52B3CC-6563-466D-BFC3-9B6B5AFA0881}" srcOrd="0"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2023/6/17</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2023/6/17</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2023/6/17</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2023/6/17</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2023/6/17</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2023/6/17</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2023/6/17</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2023/6/17</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2023/6/17</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2023/6/17</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2023/6/17</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2023/6/17</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2023/6/17</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2023/6/17</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724261" y="902243"/>
            <a:ext cx="6491412" cy="1772533"/>
          </a:xfrm>
        </p:spPr>
        <p:txBody>
          <a:bodyPr rtlCol="0">
            <a:normAutofit/>
          </a:bodyPr>
          <a:lstStyle/>
          <a:p>
            <a:pPr rtl="0"/>
            <a:r>
              <a:rPr lang="zh-CN" altLang="en-US" dirty="0"/>
              <a:t>“</a:t>
            </a:r>
            <a:r>
              <a:rPr lang="en-US" altLang="zh-CN" dirty="0" err="1"/>
              <a:t>TeamUp”APP</a:t>
            </a:r>
            <a:br>
              <a:rPr lang="en-US" altLang="zh-CN" dirty="0"/>
            </a:br>
            <a:r>
              <a:rPr lang="en-US" altLang="zh-CN" dirty="0"/>
              <a:t>           </a:t>
            </a:r>
            <a:r>
              <a:rPr lang="zh-CN" altLang="en-US" dirty="0"/>
              <a:t>项目系统开发说明介绍</a:t>
            </a:r>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7" name="图片 6">
            <a:extLst>
              <a:ext uri="{FF2B5EF4-FFF2-40B4-BE49-F238E27FC236}">
                <a16:creationId xmlns:a16="http://schemas.microsoft.com/office/drawing/2014/main" id="{5E91E1FB-A2B7-3E35-31A6-45A994C600B7}"/>
              </a:ext>
            </a:extLst>
          </p:cNvPr>
          <p:cNvPicPr>
            <a:picLocks noChangeAspect="1"/>
          </p:cNvPicPr>
          <p:nvPr/>
        </p:nvPicPr>
        <p:blipFill>
          <a:blip r:embed="rId2"/>
          <a:stretch>
            <a:fillRect/>
          </a:stretch>
        </p:blipFill>
        <p:spPr>
          <a:xfrm>
            <a:off x="1483042" y="2579179"/>
            <a:ext cx="1377315" cy="1285240"/>
          </a:xfrm>
          <a:prstGeom prst="rect">
            <a:avLst/>
          </a:prstGeom>
        </p:spPr>
      </p:pic>
      <p:sp>
        <p:nvSpPr>
          <p:cNvPr id="9" name="文本框 8">
            <a:extLst>
              <a:ext uri="{FF2B5EF4-FFF2-40B4-BE49-F238E27FC236}">
                <a16:creationId xmlns:a16="http://schemas.microsoft.com/office/drawing/2014/main" id="{DF8271B9-12FF-F393-0E84-D3F1C2A20DEA}"/>
              </a:ext>
            </a:extLst>
          </p:cNvPr>
          <p:cNvSpPr txBox="1"/>
          <p:nvPr/>
        </p:nvSpPr>
        <p:spPr>
          <a:xfrm>
            <a:off x="933449" y="1680257"/>
            <a:ext cx="6096000" cy="369332"/>
          </a:xfrm>
          <a:prstGeom prst="rect">
            <a:avLst/>
          </a:prstGeom>
          <a:noFill/>
        </p:spPr>
        <p:txBody>
          <a:bodyPr wrap="square">
            <a:spAutoFit/>
          </a:bodyPr>
          <a:lstStyle/>
          <a:p>
            <a:r>
              <a:rPr lang="zh-CN" altLang="en-US" dirty="0"/>
              <a:t>更加详细的 </a:t>
            </a:r>
            <a:r>
              <a:rPr lang="en-US" altLang="zh-CN" dirty="0"/>
              <a:t>UI </a:t>
            </a:r>
            <a:r>
              <a:rPr lang="zh-CN" altLang="en-US" dirty="0"/>
              <a:t>设计，可以参考演示视频，以下为部分截图：</a:t>
            </a:r>
          </a:p>
        </p:txBody>
      </p:sp>
      <p:pic>
        <p:nvPicPr>
          <p:cNvPr id="10" name="图片 9">
            <a:extLst>
              <a:ext uri="{FF2B5EF4-FFF2-40B4-BE49-F238E27FC236}">
                <a16:creationId xmlns:a16="http://schemas.microsoft.com/office/drawing/2014/main" id="{426FA865-016B-1D90-E844-4ABD663A3D12}"/>
              </a:ext>
            </a:extLst>
          </p:cNvPr>
          <p:cNvPicPr>
            <a:picLocks noChangeAspect="1"/>
          </p:cNvPicPr>
          <p:nvPr/>
        </p:nvPicPr>
        <p:blipFill>
          <a:blip r:embed="rId3"/>
          <a:stretch>
            <a:fillRect/>
          </a:stretch>
        </p:blipFill>
        <p:spPr>
          <a:xfrm>
            <a:off x="3757604" y="2510270"/>
            <a:ext cx="1585097" cy="3151905"/>
          </a:xfrm>
          <a:prstGeom prst="rect">
            <a:avLst/>
          </a:prstGeom>
        </p:spPr>
      </p:pic>
      <p:pic>
        <p:nvPicPr>
          <p:cNvPr id="11" name="图片 10">
            <a:extLst>
              <a:ext uri="{FF2B5EF4-FFF2-40B4-BE49-F238E27FC236}">
                <a16:creationId xmlns:a16="http://schemas.microsoft.com/office/drawing/2014/main" id="{517C1C61-25AF-A93E-767F-96F9501E7430}"/>
              </a:ext>
            </a:extLst>
          </p:cNvPr>
          <p:cNvPicPr>
            <a:picLocks noChangeAspect="1"/>
          </p:cNvPicPr>
          <p:nvPr/>
        </p:nvPicPr>
        <p:blipFill>
          <a:blip r:embed="rId4"/>
          <a:stretch>
            <a:fillRect/>
          </a:stretch>
        </p:blipFill>
        <p:spPr>
          <a:xfrm>
            <a:off x="6239949" y="2467595"/>
            <a:ext cx="1579001" cy="3237257"/>
          </a:xfrm>
          <a:prstGeom prst="rect">
            <a:avLst/>
          </a:prstGeom>
        </p:spPr>
      </p:pic>
      <p:pic>
        <p:nvPicPr>
          <p:cNvPr id="12" name="图片 11">
            <a:extLst>
              <a:ext uri="{FF2B5EF4-FFF2-40B4-BE49-F238E27FC236}">
                <a16:creationId xmlns:a16="http://schemas.microsoft.com/office/drawing/2014/main" id="{98BEA547-0256-1867-00AC-5D7C4E4BA381}"/>
              </a:ext>
            </a:extLst>
          </p:cNvPr>
          <p:cNvPicPr>
            <a:picLocks noChangeAspect="1"/>
          </p:cNvPicPr>
          <p:nvPr/>
        </p:nvPicPr>
        <p:blipFill>
          <a:blip r:embed="rId5"/>
          <a:stretch>
            <a:fillRect/>
          </a:stretch>
        </p:blipFill>
        <p:spPr>
          <a:xfrm>
            <a:off x="8623633" y="1304925"/>
            <a:ext cx="2103302" cy="4273666"/>
          </a:xfrm>
          <a:prstGeom prst="rect">
            <a:avLst/>
          </a:prstGeom>
        </p:spPr>
      </p:pic>
      <p:sp>
        <p:nvSpPr>
          <p:cNvPr id="14" name="文本框 13">
            <a:extLst>
              <a:ext uri="{FF2B5EF4-FFF2-40B4-BE49-F238E27FC236}">
                <a16:creationId xmlns:a16="http://schemas.microsoft.com/office/drawing/2014/main" id="{D1E85D79-4E14-A706-2576-106EC689ED10}"/>
              </a:ext>
            </a:extLst>
          </p:cNvPr>
          <p:cNvSpPr txBox="1"/>
          <p:nvPr/>
        </p:nvSpPr>
        <p:spPr>
          <a:xfrm>
            <a:off x="1465065" y="4039284"/>
            <a:ext cx="6096000" cy="369332"/>
          </a:xfrm>
          <a:prstGeom prst="rect">
            <a:avLst/>
          </a:prstGeom>
          <a:noFill/>
        </p:spPr>
        <p:txBody>
          <a:bodyPr wrap="square">
            <a:spAutoFit/>
          </a:bodyPr>
          <a:lstStyle/>
          <a:p>
            <a:r>
              <a:rPr lang="zh-CN" altLang="en-US" dirty="0"/>
              <a:t>应用图标</a:t>
            </a:r>
          </a:p>
        </p:txBody>
      </p:sp>
      <p:sp>
        <p:nvSpPr>
          <p:cNvPr id="16" name="文本框 15">
            <a:extLst>
              <a:ext uri="{FF2B5EF4-FFF2-40B4-BE49-F238E27FC236}">
                <a16:creationId xmlns:a16="http://schemas.microsoft.com/office/drawing/2014/main" id="{1D4DCF1C-6E5A-2AA8-3514-F02D889BA9D1}"/>
              </a:ext>
            </a:extLst>
          </p:cNvPr>
          <p:cNvSpPr txBox="1"/>
          <p:nvPr/>
        </p:nvSpPr>
        <p:spPr>
          <a:xfrm>
            <a:off x="3757604" y="5786944"/>
            <a:ext cx="6096000" cy="369332"/>
          </a:xfrm>
          <a:prstGeom prst="rect">
            <a:avLst/>
          </a:prstGeom>
          <a:noFill/>
        </p:spPr>
        <p:txBody>
          <a:bodyPr wrap="square">
            <a:spAutoFit/>
          </a:bodyPr>
          <a:lstStyle/>
          <a:p>
            <a:r>
              <a:rPr lang="zh-CN" altLang="en-US" dirty="0"/>
              <a:t>应用打开动画</a:t>
            </a:r>
          </a:p>
        </p:txBody>
      </p:sp>
      <p:sp>
        <p:nvSpPr>
          <p:cNvPr id="18" name="文本框 17">
            <a:extLst>
              <a:ext uri="{FF2B5EF4-FFF2-40B4-BE49-F238E27FC236}">
                <a16:creationId xmlns:a16="http://schemas.microsoft.com/office/drawing/2014/main" id="{91A98FA4-9B4F-2C0D-3C5C-496586E6C869}"/>
              </a:ext>
            </a:extLst>
          </p:cNvPr>
          <p:cNvSpPr txBox="1"/>
          <p:nvPr/>
        </p:nvSpPr>
        <p:spPr>
          <a:xfrm>
            <a:off x="6419850" y="5825393"/>
            <a:ext cx="6096000" cy="369332"/>
          </a:xfrm>
          <a:prstGeom prst="rect">
            <a:avLst/>
          </a:prstGeom>
          <a:noFill/>
        </p:spPr>
        <p:txBody>
          <a:bodyPr wrap="square">
            <a:spAutoFit/>
          </a:bodyPr>
          <a:lstStyle/>
          <a:p>
            <a:r>
              <a:rPr lang="zh-CN" altLang="en-US" dirty="0"/>
              <a:t>登录界面</a:t>
            </a:r>
          </a:p>
        </p:txBody>
      </p:sp>
      <p:sp>
        <p:nvSpPr>
          <p:cNvPr id="20" name="文本框 19">
            <a:extLst>
              <a:ext uri="{FF2B5EF4-FFF2-40B4-BE49-F238E27FC236}">
                <a16:creationId xmlns:a16="http://schemas.microsoft.com/office/drawing/2014/main" id="{6B6BC7CD-91A5-1A51-193A-9F09DD82962B}"/>
              </a:ext>
            </a:extLst>
          </p:cNvPr>
          <p:cNvSpPr txBox="1"/>
          <p:nvPr/>
        </p:nvSpPr>
        <p:spPr>
          <a:xfrm>
            <a:off x="9063038" y="5764090"/>
            <a:ext cx="1801607" cy="646331"/>
          </a:xfrm>
          <a:prstGeom prst="rect">
            <a:avLst/>
          </a:prstGeom>
          <a:noFill/>
        </p:spPr>
        <p:txBody>
          <a:bodyPr wrap="square">
            <a:spAutoFit/>
          </a:bodyPr>
          <a:lstStyle/>
          <a:p>
            <a:r>
              <a:rPr lang="zh-CN" altLang="en-US" dirty="0"/>
              <a:t>细节解释</a:t>
            </a:r>
          </a:p>
          <a:p>
            <a:endParaRPr lang="zh-CN" altLang="en-US" dirty="0"/>
          </a:p>
        </p:txBody>
      </p:sp>
    </p:spTree>
    <p:extLst>
      <p:ext uri="{BB962C8B-B14F-4D97-AF65-F5344CB8AC3E}">
        <p14:creationId xmlns:p14="http://schemas.microsoft.com/office/powerpoint/2010/main" val="95095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7" name="图片 6">
            <a:extLst>
              <a:ext uri="{FF2B5EF4-FFF2-40B4-BE49-F238E27FC236}">
                <a16:creationId xmlns:a16="http://schemas.microsoft.com/office/drawing/2014/main" id="{3046D110-C5E3-D434-5D89-75216EB60EF9}"/>
              </a:ext>
            </a:extLst>
          </p:cNvPr>
          <p:cNvPicPr>
            <a:picLocks noChangeAspect="1"/>
          </p:cNvPicPr>
          <p:nvPr/>
        </p:nvPicPr>
        <p:blipFill>
          <a:blip r:embed="rId2"/>
          <a:stretch>
            <a:fillRect/>
          </a:stretch>
        </p:blipFill>
        <p:spPr>
          <a:xfrm>
            <a:off x="1730802" y="1679663"/>
            <a:ext cx="1853345" cy="3822523"/>
          </a:xfrm>
          <a:prstGeom prst="rect">
            <a:avLst/>
          </a:prstGeom>
        </p:spPr>
      </p:pic>
      <p:pic>
        <p:nvPicPr>
          <p:cNvPr id="8" name="图片 7">
            <a:extLst>
              <a:ext uri="{FF2B5EF4-FFF2-40B4-BE49-F238E27FC236}">
                <a16:creationId xmlns:a16="http://schemas.microsoft.com/office/drawing/2014/main" id="{A3519FA6-1C3A-161B-71B6-803E0724AB4B}"/>
              </a:ext>
            </a:extLst>
          </p:cNvPr>
          <p:cNvPicPr>
            <a:picLocks noChangeAspect="1"/>
          </p:cNvPicPr>
          <p:nvPr/>
        </p:nvPicPr>
        <p:blipFill>
          <a:blip r:embed="rId3"/>
          <a:stretch>
            <a:fillRect/>
          </a:stretch>
        </p:blipFill>
        <p:spPr>
          <a:xfrm>
            <a:off x="5722715" y="1405836"/>
            <a:ext cx="1926503" cy="4279763"/>
          </a:xfrm>
          <a:prstGeom prst="rect">
            <a:avLst/>
          </a:prstGeom>
        </p:spPr>
      </p:pic>
      <p:pic>
        <p:nvPicPr>
          <p:cNvPr id="9" name="图片 8">
            <a:extLst>
              <a:ext uri="{FF2B5EF4-FFF2-40B4-BE49-F238E27FC236}">
                <a16:creationId xmlns:a16="http://schemas.microsoft.com/office/drawing/2014/main" id="{C8B390F5-B5DC-EBF6-9C35-6F66264B2204}"/>
              </a:ext>
            </a:extLst>
          </p:cNvPr>
          <p:cNvPicPr>
            <a:picLocks noChangeAspect="1"/>
          </p:cNvPicPr>
          <p:nvPr/>
        </p:nvPicPr>
        <p:blipFill>
          <a:blip r:embed="rId4"/>
          <a:stretch>
            <a:fillRect/>
          </a:stretch>
        </p:blipFill>
        <p:spPr>
          <a:xfrm>
            <a:off x="8468380" y="1533863"/>
            <a:ext cx="1944793" cy="4023709"/>
          </a:xfrm>
          <a:prstGeom prst="rect">
            <a:avLst/>
          </a:prstGeom>
        </p:spPr>
      </p:pic>
      <p:sp>
        <p:nvSpPr>
          <p:cNvPr id="11" name="文本框 10">
            <a:extLst>
              <a:ext uri="{FF2B5EF4-FFF2-40B4-BE49-F238E27FC236}">
                <a16:creationId xmlns:a16="http://schemas.microsoft.com/office/drawing/2014/main" id="{0F5CEA7C-C876-75F8-28D3-2DF6227CF6CF}"/>
              </a:ext>
            </a:extLst>
          </p:cNvPr>
          <p:cNvSpPr txBox="1"/>
          <p:nvPr/>
        </p:nvSpPr>
        <p:spPr>
          <a:xfrm>
            <a:off x="1981200" y="5786511"/>
            <a:ext cx="6096000" cy="369332"/>
          </a:xfrm>
          <a:prstGeom prst="rect">
            <a:avLst/>
          </a:prstGeom>
          <a:noFill/>
        </p:spPr>
        <p:txBody>
          <a:bodyPr wrap="square">
            <a:spAutoFit/>
          </a:bodyPr>
          <a:lstStyle/>
          <a:p>
            <a:r>
              <a:rPr lang="zh-CN" altLang="en-US" dirty="0"/>
              <a:t>注册页面</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886325" y="5786511"/>
            <a:ext cx="6096000" cy="369332"/>
          </a:xfrm>
          <a:prstGeom prst="rect">
            <a:avLst/>
          </a:prstGeom>
          <a:noFill/>
        </p:spPr>
        <p:txBody>
          <a:bodyPr wrap="square">
            <a:spAutoFit/>
          </a:bodyPr>
          <a:lstStyle/>
          <a:p>
            <a:r>
              <a:rPr lang="zh-CN" altLang="en-US" dirty="0"/>
              <a:t>游客点击预览后只能浏览，若点击其他地方则提示登录</a:t>
            </a:r>
          </a:p>
        </p:txBody>
      </p:sp>
    </p:spTree>
    <p:extLst>
      <p:ext uri="{BB962C8B-B14F-4D97-AF65-F5344CB8AC3E}">
        <p14:creationId xmlns:p14="http://schemas.microsoft.com/office/powerpoint/2010/main" val="41772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09675" y="5612441"/>
            <a:ext cx="6096000" cy="369332"/>
          </a:xfrm>
          <a:prstGeom prst="rect">
            <a:avLst/>
          </a:prstGeom>
          <a:noFill/>
        </p:spPr>
        <p:txBody>
          <a:bodyPr wrap="square">
            <a:spAutoFit/>
          </a:bodyPr>
          <a:lstStyle/>
          <a:p>
            <a:r>
              <a:rPr lang="zh-CN" altLang="en-US" dirty="0"/>
              <a:t> 登录后主页</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495800" y="5698376"/>
            <a:ext cx="1433974" cy="369332"/>
          </a:xfrm>
          <a:prstGeom prst="rect">
            <a:avLst/>
          </a:prstGeom>
          <a:noFill/>
        </p:spPr>
        <p:txBody>
          <a:bodyPr wrap="square">
            <a:spAutoFit/>
          </a:bodyPr>
          <a:lstStyle/>
          <a:p>
            <a:r>
              <a:rPr lang="zh-CN" altLang="en-US" dirty="0"/>
              <a:t>搜索功能</a:t>
            </a:r>
          </a:p>
        </p:txBody>
      </p:sp>
      <p:pic>
        <p:nvPicPr>
          <p:cNvPr id="3" name="图片 2">
            <a:extLst>
              <a:ext uri="{FF2B5EF4-FFF2-40B4-BE49-F238E27FC236}">
                <a16:creationId xmlns:a16="http://schemas.microsoft.com/office/drawing/2014/main" id="{76CB436A-A9AD-B15E-4768-D25C64B2F1C8}"/>
              </a:ext>
            </a:extLst>
          </p:cNvPr>
          <p:cNvPicPr>
            <a:picLocks noChangeAspect="1"/>
          </p:cNvPicPr>
          <p:nvPr/>
        </p:nvPicPr>
        <p:blipFill>
          <a:blip r:embed="rId2"/>
          <a:stretch>
            <a:fillRect/>
          </a:stretch>
        </p:blipFill>
        <p:spPr>
          <a:xfrm>
            <a:off x="1116640" y="1551269"/>
            <a:ext cx="1688738" cy="3755461"/>
          </a:xfrm>
          <a:prstGeom prst="rect">
            <a:avLst/>
          </a:prstGeom>
        </p:spPr>
      </p:pic>
      <p:pic>
        <p:nvPicPr>
          <p:cNvPr id="4" name="图片 3">
            <a:extLst>
              <a:ext uri="{FF2B5EF4-FFF2-40B4-BE49-F238E27FC236}">
                <a16:creationId xmlns:a16="http://schemas.microsoft.com/office/drawing/2014/main" id="{8F045D93-2AB7-49E4-F505-CFBEB667A3F0}"/>
              </a:ext>
            </a:extLst>
          </p:cNvPr>
          <p:cNvPicPr>
            <a:picLocks noChangeAspect="1"/>
          </p:cNvPicPr>
          <p:nvPr/>
        </p:nvPicPr>
        <p:blipFill>
          <a:blip r:embed="rId3"/>
          <a:stretch>
            <a:fillRect/>
          </a:stretch>
        </p:blipFill>
        <p:spPr>
          <a:xfrm>
            <a:off x="4109486" y="1469739"/>
            <a:ext cx="1820288" cy="4046411"/>
          </a:xfrm>
          <a:prstGeom prst="rect">
            <a:avLst/>
          </a:prstGeom>
        </p:spPr>
      </p:pic>
      <p:pic>
        <p:nvPicPr>
          <p:cNvPr id="5" name="图片 4">
            <a:extLst>
              <a:ext uri="{FF2B5EF4-FFF2-40B4-BE49-F238E27FC236}">
                <a16:creationId xmlns:a16="http://schemas.microsoft.com/office/drawing/2014/main" id="{41C78E9B-654F-222F-6E73-B52F774236A7}"/>
              </a:ext>
            </a:extLst>
          </p:cNvPr>
          <p:cNvPicPr>
            <a:picLocks noChangeAspect="1"/>
          </p:cNvPicPr>
          <p:nvPr/>
        </p:nvPicPr>
        <p:blipFill>
          <a:blip r:embed="rId4"/>
          <a:stretch>
            <a:fillRect/>
          </a:stretch>
        </p:blipFill>
        <p:spPr>
          <a:xfrm>
            <a:off x="7177898" y="1304925"/>
            <a:ext cx="2119027" cy="4438103"/>
          </a:xfrm>
          <a:prstGeom prst="rect">
            <a:avLst/>
          </a:prstGeom>
        </p:spPr>
      </p:pic>
      <p:sp>
        <p:nvSpPr>
          <p:cNvPr id="10" name="文本框 9">
            <a:extLst>
              <a:ext uri="{FF2B5EF4-FFF2-40B4-BE49-F238E27FC236}">
                <a16:creationId xmlns:a16="http://schemas.microsoft.com/office/drawing/2014/main" id="{C2563143-D8E9-FB4B-2DAE-F89F75E64F00}"/>
              </a:ext>
            </a:extLst>
          </p:cNvPr>
          <p:cNvSpPr txBox="1"/>
          <p:nvPr/>
        </p:nvSpPr>
        <p:spPr>
          <a:xfrm>
            <a:off x="9352909" y="2892779"/>
            <a:ext cx="1857375" cy="1200329"/>
          </a:xfrm>
          <a:prstGeom prst="rect">
            <a:avLst/>
          </a:prstGeom>
          <a:noFill/>
        </p:spPr>
        <p:txBody>
          <a:bodyPr wrap="square">
            <a:spAutoFit/>
          </a:bodyPr>
          <a:lstStyle/>
          <a:p>
            <a:r>
              <a:rPr lang="zh-CN" altLang="en-US" dirty="0"/>
              <a:t>点击主页的邀请消息后弹出团队简介信息，并可以点击加入队伍</a:t>
            </a:r>
          </a:p>
        </p:txBody>
      </p:sp>
    </p:spTree>
    <p:extLst>
      <p:ext uri="{BB962C8B-B14F-4D97-AF65-F5344CB8AC3E}">
        <p14:creationId xmlns:p14="http://schemas.microsoft.com/office/powerpoint/2010/main" val="93951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09675" y="5612441"/>
            <a:ext cx="2847975" cy="646331"/>
          </a:xfrm>
          <a:prstGeom prst="rect">
            <a:avLst/>
          </a:prstGeom>
          <a:noFill/>
        </p:spPr>
        <p:txBody>
          <a:bodyPr wrap="square">
            <a:spAutoFit/>
          </a:bodyPr>
          <a:lstStyle/>
          <a:p>
            <a:r>
              <a:rPr lang="zh-CN" altLang="en-US" dirty="0"/>
              <a:t>点击主页右下角添加按钮，弹出创建队伍页面</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495800" y="5698376"/>
            <a:ext cx="1433974" cy="646331"/>
          </a:xfrm>
          <a:prstGeom prst="rect">
            <a:avLst/>
          </a:prstGeom>
          <a:noFill/>
        </p:spPr>
        <p:txBody>
          <a:bodyPr wrap="square">
            <a:spAutoFit/>
          </a:bodyPr>
          <a:lstStyle/>
          <a:p>
            <a:r>
              <a:rPr lang="zh-CN" altLang="en-US" dirty="0"/>
              <a:t>创建队伍时的日期选择</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7574077" y="5750940"/>
            <a:ext cx="1857375" cy="369332"/>
          </a:xfrm>
          <a:prstGeom prst="rect">
            <a:avLst/>
          </a:prstGeom>
          <a:noFill/>
        </p:spPr>
        <p:txBody>
          <a:bodyPr wrap="square">
            <a:spAutoFit/>
          </a:bodyPr>
          <a:lstStyle/>
          <a:p>
            <a:r>
              <a:rPr lang="zh-CN" altLang="en-US" dirty="0"/>
              <a:t>我创建的队伍</a:t>
            </a:r>
          </a:p>
        </p:txBody>
      </p:sp>
      <p:pic>
        <p:nvPicPr>
          <p:cNvPr id="6" name="图片 5">
            <a:extLst>
              <a:ext uri="{FF2B5EF4-FFF2-40B4-BE49-F238E27FC236}">
                <a16:creationId xmlns:a16="http://schemas.microsoft.com/office/drawing/2014/main" id="{7B93970C-EBFC-363F-041C-F8A88B7EC484}"/>
              </a:ext>
            </a:extLst>
          </p:cNvPr>
          <p:cNvPicPr>
            <a:picLocks noChangeAspect="1"/>
          </p:cNvPicPr>
          <p:nvPr/>
        </p:nvPicPr>
        <p:blipFill>
          <a:blip r:embed="rId2"/>
          <a:stretch>
            <a:fillRect/>
          </a:stretch>
        </p:blipFill>
        <p:spPr>
          <a:xfrm>
            <a:off x="1428290" y="1540586"/>
            <a:ext cx="1810669" cy="4023709"/>
          </a:xfrm>
          <a:prstGeom prst="rect">
            <a:avLst/>
          </a:prstGeom>
        </p:spPr>
      </p:pic>
      <p:pic>
        <p:nvPicPr>
          <p:cNvPr id="7" name="图片 6">
            <a:extLst>
              <a:ext uri="{FF2B5EF4-FFF2-40B4-BE49-F238E27FC236}">
                <a16:creationId xmlns:a16="http://schemas.microsoft.com/office/drawing/2014/main" id="{7A43141D-F36D-06FF-A5C8-9973330DF5E6}"/>
              </a:ext>
            </a:extLst>
          </p:cNvPr>
          <p:cNvPicPr>
            <a:picLocks noChangeAspect="1"/>
          </p:cNvPicPr>
          <p:nvPr/>
        </p:nvPicPr>
        <p:blipFill>
          <a:blip r:embed="rId3"/>
          <a:stretch>
            <a:fillRect/>
          </a:stretch>
        </p:blipFill>
        <p:spPr>
          <a:xfrm>
            <a:off x="4257675" y="1353071"/>
            <a:ext cx="1987468" cy="4078577"/>
          </a:xfrm>
          <a:prstGeom prst="rect">
            <a:avLst/>
          </a:prstGeom>
        </p:spPr>
      </p:pic>
      <p:pic>
        <p:nvPicPr>
          <p:cNvPr id="8" name="图片 7">
            <a:extLst>
              <a:ext uri="{FF2B5EF4-FFF2-40B4-BE49-F238E27FC236}">
                <a16:creationId xmlns:a16="http://schemas.microsoft.com/office/drawing/2014/main" id="{584A24C6-18E0-2E16-8C99-54E6753DBB54}"/>
              </a:ext>
            </a:extLst>
          </p:cNvPr>
          <p:cNvPicPr>
            <a:picLocks noChangeAspect="1"/>
          </p:cNvPicPr>
          <p:nvPr/>
        </p:nvPicPr>
        <p:blipFill>
          <a:blip r:embed="rId4"/>
          <a:stretch>
            <a:fillRect/>
          </a:stretch>
        </p:blipFill>
        <p:spPr>
          <a:xfrm>
            <a:off x="7536144" y="1374408"/>
            <a:ext cx="1816765" cy="4035902"/>
          </a:xfrm>
          <a:prstGeom prst="rect">
            <a:avLst/>
          </a:prstGeom>
        </p:spPr>
      </p:pic>
    </p:spTree>
    <p:extLst>
      <p:ext uri="{BB962C8B-B14F-4D97-AF65-F5344CB8AC3E}">
        <p14:creationId xmlns:p14="http://schemas.microsoft.com/office/powerpoint/2010/main" val="14920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28725" y="5918982"/>
            <a:ext cx="2847975" cy="369332"/>
          </a:xfrm>
          <a:prstGeom prst="rect">
            <a:avLst/>
          </a:prstGeom>
          <a:noFill/>
        </p:spPr>
        <p:txBody>
          <a:bodyPr wrap="square">
            <a:spAutoFit/>
          </a:bodyPr>
          <a:lstStyle/>
          <a:p>
            <a:r>
              <a:rPr lang="zh-CN" altLang="en-US" dirty="0"/>
              <a:t>管理我创建队伍中的队员</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5286374" y="5935606"/>
            <a:ext cx="1865537" cy="369332"/>
          </a:xfrm>
          <a:prstGeom prst="rect">
            <a:avLst/>
          </a:prstGeom>
          <a:noFill/>
        </p:spPr>
        <p:txBody>
          <a:bodyPr wrap="square">
            <a:spAutoFit/>
          </a:bodyPr>
          <a:lstStyle/>
          <a:p>
            <a:r>
              <a:rPr lang="zh-CN" altLang="en-US" dirty="0"/>
              <a:t>我加入的队伍</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8621827" y="5836875"/>
            <a:ext cx="3074873" cy="369332"/>
          </a:xfrm>
          <a:prstGeom prst="rect">
            <a:avLst/>
          </a:prstGeom>
          <a:noFill/>
        </p:spPr>
        <p:txBody>
          <a:bodyPr wrap="square">
            <a:spAutoFit/>
          </a:bodyPr>
          <a:lstStyle/>
          <a:p>
            <a:r>
              <a:rPr lang="zh-CN" altLang="en-US" dirty="0"/>
              <a:t>查看或退出我加入的队伍</a:t>
            </a:r>
          </a:p>
        </p:txBody>
      </p:sp>
      <p:pic>
        <p:nvPicPr>
          <p:cNvPr id="3" name="图片 2">
            <a:extLst>
              <a:ext uri="{FF2B5EF4-FFF2-40B4-BE49-F238E27FC236}">
                <a16:creationId xmlns:a16="http://schemas.microsoft.com/office/drawing/2014/main" id="{72FC1955-CB40-1B30-150D-58D8DD4DF9BC}"/>
              </a:ext>
            </a:extLst>
          </p:cNvPr>
          <p:cNvPicPr>
            <a:picLocks noChangeAspect="1"/>
          </p:cNvPicPr>
          <p:nvPr/>
        </p:nvPicPr>
        <p:blipFill>
          <a:blip r:embed="rId2"/>
          <a:stretch>
            <a:fillRect/>
          </a:stretch>
        </p:blipFill>
        <p:spPr>
          <a:xfrm>
            <a:off x="1765848" y="1580091"/>
            <a:ext cx="2011854" cy="3895682"/>
          </a:xfrm>
          <a:prstGeom prst="rect">
            <a:avLst/>
          </a:prstGeom>
        </p:spPr>
      </p:pic>
      <p:pic>
        <p:nvPicPr>
          <p:cNvPr id="4" name="图片 3">
            <a:extLst>
              <a:ext uri="{FF2B5EF4-FFF2-40B4-BE49-F238E27FC236}">
                <a16:creationId xmlns:a16="http://schemas.microsoft.com/office/drawing/2014/main" id="{543C91F7-9875-5377-8BCC-2DD828EB098A}"/>
              </a:ext>
            </a:extLst>
          </p:cNvPr>
          <p:cNvPicPr>
            <a:picLocks noChangeAspect="1"/>
          </p:cNvPicPr>
          <p:nvPr/>
        </p:nvPicPr>
        <p:blipFill>
          <a:blip r:embed="rId3"/>
          <a:stretch>
            <a:fillRect/>
          </a:stretch>
        </p:blipFill>
        <p:spPr>
          <a:xfrm>
            <a:off x="5212787" y="1546640"/>
            <a:ext cx="1865538" cy="4151736"/>
          </a:xfrm>
          <a:prstGeom prst="rect">
            <a:avLst/>
          </a:prstGeom>
        </p:spPr>
      </p:pic>
      <p:pic>
        <p:nvPicPr>
          <p:cNvPr id="5" name="图片 4">
            <a:extLst>
              <a:ext uri="{FF2B5EF4-FFF2-40B4-BE49-F238E27FC236}">
                <a16:creationId xmlns:a16="http://schemas.microsoft.com/office/drawing/2014/main" id="{DD8E4620-5237-ADF8-10FE-BC5E0F9D0B07}"/>
              </a:ext>
            </a:extLst>
          </p:cNvPr>
          <p:cNvPicPr>
            <a:picLocks noChangeAspect="1"/>
          </p:cNvPicPr>
          <p:nvPr/>
        </p:nvPicPr>
        <p:blipFill>
          <a:blip r:embed="rId4"/>
          <a:stretch>
            <a:fillRect/>
          </a:stretch>
        </p:blipFill>
        <p:spPr>
          <a:xfrm>
            <a:off x="8836066" y="1411049"/>
            <a:ext cx="1987468" cy="4035902"/>
          </a:xfrm>
          <a:prstGeom prst="rect">
            <a:avLst/>
          </a:prstGeom>
        </p:spPr>
      </p:pic>
    </p:spTree>
    <p:extLst>
      <p:ext uri="{BB962C8B-B14F-4D97-AF65-F5344CB8AC3E}">
        <p14:creationId xmlns:p14="http://schemas.microsoft.com/office/powerpoint/2010/main" val="373004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786045" y="5927822"/>
            <a:ext cx="2847975" cy="369332"/>
          </a:xfrm>
          <a:prstGeom prst="rect">
            <a:avLst/>
          </a:prstGeom>
          <a:noFill/>
        </p:spPr>
        <p:txBody>
          <a:bodyPr wrap="square">
            <a:spAutoFit/>
          </a:bodyPr>
          <a:lstStyle/>
          <a:p>
            <a:r>
              <a:rPr lang="zh-CN" altLang="en-US" dirty="0"/>
              <a:t>个人信息模块</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5286374" y="5935606"/>
            <a:ext cx="1865537" cy="369332"/>
          </a:xfrm>
          <a:prstGeom prst="rect">
            <a:avLst/>
          </a:prstGeom>
          <a:noFill/>
        </p:spPr>
        <p:txBody>
          <a:bodyPr wrap="square">
            <a:spAutoFit/>
          </a:bodyPr>
          <a:lstStyle/>
          <a:p>
            <a:r>
              <a:rPr lang="zh-CN" altLang="en-US" dirty="0"/>
              <a:t>点击右上角菜单</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9097119" y="5927822"/>
            <a:ext cx="1780432" cy="369332"/>
          </a:xfrm>
          <a:prstGeom prst="rect">
            <a:avLst/>
          </a:prstGeom>
          <a:noFill/>
        </p:spPr>
        <p:txBody>
          <a:bodyPr wrap="square">
            <a:spAutoFit/>
          </a:bodyPr>
          <a:lstStyle/>
          <a:p>
            <a:r>
              <a:rPr lang="zh-CN" altLang="en-US" dirty="0"/>
              <a:t>修改信息</a:t>
            </a:r>
          </a:p>
        </p:txBody>
      </p:sp>
      <p:pic>
        <p:nvPicPr>
          <p:cNvPr id="6" name="图片 5">
            <a:extLst>
              <a:ext uri="{FF2B5EF4-FFF2-40B4-BE49-F238E27FC236}">
                <a16:creationId xmlns:a16="http://schemas.microsoft.com/office/drawing/2014/main" id="{3508B91A-A481-D7EC-85E6-270BB5CD97C9}"/>
              </a:ext>
            </a:extLst>
          </p:cNvPr>
          <p:cNvPicPr>
            <a:picLocks noChangeAspect="1"/>
          </p:cNvPicPr>
          <p:nvPr/>
        </p:nvPicPr>
        <p:blipFill>
          <a:blip r:embed="rId2"/>
          <a:stretch>
            <a:fillRect/>
          </a:stretch>
        </p:blipFill>
        <p:spPr>
          <a:xfrm>
            <a:off x="1786045" y="1578324"/>
            <a:ext cx="1914310" cy="3859102"/>
          </a:xfrm>
          <a:prstGeom prst="rect">
            <a:avLst/>
          </a:prstGeom>
        </p:spPr>
      </p:pic>
      <p:pic>
        <p:nvPicPr>
          <p:cNvPr id="7" name="图片 6">
            <a:extLst>
              <a:ext uri="{FF2B5EF4-FFF2-40B4-BE49-F238E27FC236}">
                <a16:creationId xmlns:a16="http://schemas.microsoft.com/office/drawing/2014/main" id="{B38FEC94-FE21-CDB5-F9D4-143FE2266F2C}"/>
              </a:ext>
            </a:extLst>
          </p:cNvPr>
          <p:cNvPicPr>
            <a:picLocks noChangeAspect="1"/>
          </p:cNvPicPr>
          <p:nvPr/>
        </p:nvPicPr>
        <p:blipFill>
          <a:blip r:embed="rId3"/>
          <a:stretch>
            <a:fillRect/>
          </a:stretch>
        </p:blipFill>
        <p:spPr>
          <a:xfrm>
            <a:off x="5187617" y="1496401"/>
            <a:ext cx="1816765" cy="4035902"/>
          </a:xfrm>
          <a:prstGeom prst="rect">
            <a:avLst/>
          </a:prstGeom>
        </p:spPr>
      </p:pic>
      <p:pic>
        <p:nvPicPr>
          <p:cNvPr id="8" name="图片 7">
            <a:extLst>
              <a:ext uri="{FF2B5EF4-FFF2-40B4-BE49-F238E27FC236}">
                <a16:creationId xmlns:a16="http://schemas.microsoft.com/office/drawing/2014/main" id="{8E52D292-D48C-964D-AA13-560D9A2835E9}"/>
              </a:ext>
            </a:extLst>
          </p:cNvPr>
          <p:cNvPicPr>
            <a:picLocks noChangeAspect="1"/>
          </p:cNvPicPr>
          <p:nvPr/>
        </p:nvPicPr>
        <p:blipFill>
          <a:blip r:embed="rId4"/>
          <a:stretch>
            <a:fillRect/>
          </a:stretch>
        </p:blipFill>
        <p:spPr>
          <a:xfrm>
            <a:off x="8719104" y="1496401"/>
            <a:ext cx="1859441" cy="3950550"/>
          </a:xfrm>
          <a:prstGeom prst="rect">
            <a:avLst/>
          </a:prstGeom>
        </p:spPr>
      </p:pic>
    </p:spTree>
    <p:extLst>
      <p:ext uri="{BB962C8B-B14F-4D97-AF65-F5344CB8AC3E}">
        <p14:creationId xmlns:p14="http://schemas.microsoft.com/office/powerpoint/2010/main" val="274593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3" name="图片 2">
            <a:extLst>
              <a:ext uri="{FF2B5EF4-FFF2-40B4-BE49-F238E27FC236}">
                <a16:creationId xmlns:a16="http://schemas.microsoft.com/office/drawing/2014/main" id="{073D6D06-C236-F9F2-D2B9-65BF4A6B3771}"/>
              </a:ext>
            </a:extLst>
          </p:cNvPr>
          <p:cNvPicPr>
            <a:picLocks noChangeAspect="1"/>
          </p:cNvPicPr>
          <p:nvPr/>
        </p:nvPicPr>
        <p:blipFill>
          <a:blip r:embed="rId2"/>
          <a:stretch>
            <a:fillRect/>
          </a:stretch>
        </p:blipFill>
        <p:spPr>
          <a:xfrm>
            <a:off x="3094882" y="1561840"/>
            <a:ext cx="1931207" cy="4292798"/>
          </a:xfrm>
          <a:prstGeom prst="rect">
            <a:avLst/>
          </a:prstGeom>
        </p:spPr>
      </p:pic>
      <p:pic>
        <p:nvPicPr>
          <p:cNvPr id="4" name="图片 3">
            <a:extLst>
              <a:ext uri="{FF2B5EF4-FFF2-40B4-BE49-F238E27FC236}">
                <a16:creationId xmlns:a16="http://schemas.microsoft.com/office/drawing/2014/main" id="{975C9166-DCE4-DD08-236D-1D38094E516E}"/>
              </a:ext>
            </a:extLst>
          </p:cNvPr>
          <p:cNvPicPr>
            <a:picLocks noChangeAspect="1"/>
          </p:cNvPicPr>
          <p:nvPr/>
        </p:nvPicPr>
        <p:blipFill>
          <a:blip r:embed="rId3"/>
          <a:stretch>
            <a:fillRect/>
          </a:stretch>
        </p:blipFill>
        <p:spPr>
          <a:xfrm>
            <a:off x="6371692" y="1644140"/>
            <a:ext cx="1931206" cy="4290933"/>
          </a:xfrm>
          <a:prstGeom prst="rect">
            <a:avLst/>
          </a:prstGeom>
        </p:spPr>
      </p:pic>
      <p:sp>
        <p:nvSpPr>
          <p:cNvPr id="9" name="文本框 8">
            <a:extLst>
              <a:ext uri="{FF2B5EF4-FFF2-40B4-BE49-F238E27FC236}">
                <a16:creationId xmlns:a16="http://schemas.microsoft.com/office/drawing/2014/main" id="{97E135A8-2EF9-F9D4-A53E-52D612DA8333}"/>
              </a:ext>
            </a:extLst>
          </p:cNvPr>
          <p:cNvSpPr txBox="1"/>
          <p:nvPr/>
        </p:nvSpPr>
        <p:spPr>
          <a:xfrm>
            <a:off x="1035524" y="3178390"/>
            <a:ext cx="6096000" cy="369332"/>
          </a:xfrm>
          <a:prstGeom prst="rect">
            <a:avLst/>
          </a:prstGeom>
          <a:noFill/>
        </p:spPr>
        <p:txBody>
          <a:bodyPr wrap="square">
            <a:spAutoFit/>
          </a:bodyPr>
          <a:lstStyle/>
          <a:p>
            <a:r>
              <a:rPr lang="zh-CN" altLang="en-US" dirty="0"/>
              <a:t>点击更换密码</a:t>
            </a:r>
          </a:p>
        </p:txBody>
      </p:sp>
      <p:sp>
        <p:nvSpPr>
          <p:cNvPr id="14" name="文本框 13">
            <a:extLst>
              <a:ext uri="{FF2B5EF4-FFF2-40B4-BE49-F238E27FC236}">
                <a16:creationId xmlns:a16="http://schemas.microsoft.com/office/drawing/2014/main" id="{02D0DBCC-2462-C300-77EF-2563B9E82089}"/>
              </a:ext>
            </a:extLst>
          </p:cNvPr>
          <p:cNvSpPr txBox="1"/>
          <p:nvPr/>
        </p:nvSpPr>
        <p:spPr>
          <a:xfrm>
            <a:off x="8802789" y="3547722"/>
            <a:ext cx="2958448" cy="369332"/>
          </a:xfrm>
          <a:prstGeom prst="rect">
            <a:avLst/>
          </a:prstGeom>
          <a:noFill/>
        </p:spPr>
        <p:txBody>
          <a:bodyPr wrap="square">
            <a:spAutoFit/>
          </a:bodyPr>
          <a:lstStyle/>
          <a:p>
            <a:r>
              <a:rPr lang="zh-CN" altLang="en-US" dirty="0"/>
              <a:t>点击退出登录返回登录页面</a:t>
            </a:r>
          </a:p>
        </p:txBody>
      </p:sp>
    </p:spTree>
    <p:extLst>
      <p:ext uri="{BB962C8B-B14F-4D97-AF65-F5344CB8AC3E}">
        <p14:creationId xmlns:p14="http://schemas.microsoft.com/office/powerpoint/2010/main" val="2673719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16932"/>
            <a:ext cx="11029615" cy="933450"/>
          </a:xfrm>
        </p:spPr>
        <p:txBody>
          <a:bodyPr/>
          <a:lstStyle/>
          <a:p>
            <a:pPr marL="0" indent="0">
              <a:buNone/>
            </a:pPr>
            <a:r>
              <a:rPr lang="zh-CN" altLang="en-US" dirty="0"/>
              <a:t>本产品基于 </a:t>
            </a:r>
            <a:r>
              <a:rPr lang="en-US" altLang="zh-CN" dirty="0"/>
              <a:t>Android </a:t>
            </a:r>
            <a:r>
              <a:rPr lang="zh-CN" altLang="en-US" dirty="0"/>
              <a:t>开发，主要的开发环境是 </a:t>
            </a:r>
            <a:r>
              <a:rPr lang="en-US" altLang="zh-CN" dirty="0"/>
              <a:t>Android Studio</a:t>
            </a:r>
            <a:r>
              <a:rPr lang="zh-CN" altLang="en-US" dirty="0"/>
              <a:t>，开发语言为</a:t>
            </a:r>
            <a:r>
              <a:rPr lang="en-US" altLang="zh-CN" dirty="0"/>
              <a:t>Kotlin</a:t>
            </a:r>
            <a:r>
              <a:rPr lang="zh-CN" altLang="en-US" dirty="0"/>
              <a:t>，</a:t>
            </a:r>
            <a:endParaRPr lang="en-US" altLang="zh-CN" dirty="0"/>
          </a:p>
          <a:p>
            <a:pPr marL="0" indent="0">
              <a:buNone/>
            </a:pPr>
            <a:r>
              <a:rPr lang="zh-CN" altLang="en-US" dirty="0"/>
              <a:t>后端数据库使用的是</a:t>
            </a:r>
            <a:r>
              <a:rPr lang="en-US" altLang="zh-CN" dirty="0" err="1"/>
              <a:t>Bmob</a:t>
            </a:r>
            <a:r>
              <a:rPr lang="zh-CN" altLang="en-US" dirty="0"/>
              <a:t>后端云数据库。</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sp>
        <p:nvSpPr>
          <p:cNvPr id="7" name="文本框 6">
            <a:extLst>
              <a:ext uri="{FF2B5EF4-FFF2-40B4-BE49-F238E27FC236}">
                <a16:creationId xmlns:a16="http://schemas.microsoft.com/office/drawing/2014/main" id="{D9C1DDB5-5F6F-5F4D-A957-A3595E16F95F}"/>
              </a:ext>
            </a:extLst>
          </p:cNvPr>
          <p:cNvSpPr txBox="1"/>
          <p:nvPr/>
        </p:nvSpPr>
        <p:spPr>
          <a:xfrm>
            <a:off x="790575" y="2608487"/>
            <a:ext cx="6096000" cy="369332"/>
          </a:xfrm>
          <a:prstGeom prst="rect">
            <a:avLst/>
          </a:prstGeom>
          <a:noFill/>
        </p:spPr>
        <p:txBody>
          <a:bodyPr wrap="square">
            <a:spAutoFit/>
          </a:bodyPr>
          <a:lstStyle/>
          <a:p>
            <a:r>
              <a:rPr lang="en-US" altLang="zh-CN" dirty="0">
                <a:highlight>
                  <a:srgbClr val="FFFF00"/>
                </a:highlight>
                <a:latin typeface="+mj-lt"/>
              </a:rPr>
              <a:t>1</a:t>
            </a:r>
            <a:r>
              <a:rPr lang="zh-CN" altLang="en-US" dirty="0">
                <a:highlight>
                  <a:srgbClr val="FFFF00"/>
                </a:highlight>
                <a:latin typeface="+mj-lt"/>
              </a:rPr>
              <a:t>、</a:t>
            </a:r>
            <a:r>
              <a:rPr lang="en-US" altLang="zh-CN" dirty="0" err="1">
                <a:highlight>
                  <a:srgbClr val="FFFF00"/>
                </a:highlight>
                <a:latin typeface="+mj-lt"/>
              </a:rPr>
              <a:t>Bmob</a:t>
            </a:r>
            <a:r>
              <a:rPr lang="zh-CN" altLang="en-US" dirty="0">
                <a:highlight>
                  <a:srgbClr val="FFFF00"/>
                </a:highlight>
                <a:latin typeface="+mj-lt"/>
              </a:rPr>
              <a:t>数据库设计</a:t>
            </a:r>
            <a:r>
              <a:rPr lang="en-US" altLang="zh-CN" dirty="0"/>
              <a:t>(</a:t>
            </a:r>
            <a:r>
              <a:rPr lang="zh-CN" altLang="en-US" dirty="0"/>
              <a:t>一共含有</a:t>
            </a:r>
            <a:r>
              <a:rPr lang="en-US" altLang="zh-CN" dirty="0"/>
              <a:t>2</a:t>
            </a:r>
            <a:r>
              <a:rPr lang="zh-CN" altLang="en-US" dirty="0"/>
              <a:t>张表</a:t>
            </a:r>
            <a:r>
              <a:rPr lang="en-US" altLang="zh-CN" dirty="0"/>
              <a:t>)</a:t>
            </a:r>
            <a:endParaRPr lang="zh-CN" altLang="en-US" dirty="0"/>
          </a:p>
        </p:txBody>
      </p:sp>
      <p:pic>
        <p:nvPicPr>
          <p:cNvPr id="8" name="图片 7">
            <a:extLst>
              <a:ext uri="{FF2B5EF4-FFF2-40B4-BE49-F238E27FC236}">
                <a16:creationId xmlns:a16="http://schemas.microsoft.com/office/drawing/2014/main" id="{185F8C09-E720-2FF5-22D5-E59B31B4B4B5}"/>
              </a:ext>
            </a:extLst>
          </p:cNvPr>
          <p:cNvPicPr>
            <a:picLocks noChangeAspect="1"/>
          </p:cNvPicPr>
          <p:nvPr/>
        </p:nvPicPr>
        <p:blipFill>
          <a:blip r:embed="rId2"/>
          <a:stretch>
            <a:fillRect/>
          </a:stretch>
        </p:blipFill>
        <p:spPr>
          <a:xfrm>
            <a:off x="1189398" y="3294030"/>
            <a:ext cx="1926503" cy="2213040"/>
          </a:xfrm>
          <a:prstGeom prst="rect">
            <a:avLst/>
          </a:prstGeom>
        </p:spPr>
      </p:pic>
      <p:pic>
        <p:nvPicPr>
          <p:cNvPr id="9" name="图片 8">
            <a:extLst>
              <a:ext uri="{FF2B5EF4-FFF2-40B4-BE49-F238E27FC236}">
                <a16:creationId xmlns:a16="http://schemas.microsoft.com/office/drawing/2014/main" id="{91A9B273-E3F7-111C-869E-7ABC0FFCB62D}"/>
              </a:ext>
            </a:extLst>
          </p:cNvPr>
          <p:cNvPicPr>
            <a:picLocks noChangeAspect="1"/>
          </p:cNvPicPr>
          <p:nvPr/>
        </p:nvPicPr>
        <p:blipFill>
          <a:blip r:embed="rId3"/>
          <a:stretch>
            <a:fillRect/>
          </a:stretch>
        </p:blipFill>
        <p:spPr>
          <a:xfrm>
            <a:off x="5469026" y="2305904"/>
            <a:ext cx="4981724" cy="2290386"/>
          </a:xfrm>
          <a:prstGeom prst="rect">
            <a:avLst/>
          </a:prstGeom>
        </p:spPr>
      </p:pic>
      <p:pic>
        <p:nvPicPr>
          <p:cNvPr id="10" name="图片 9">
            <a:extLst>
              <a:ext uri="{FF2B5EF4-FFF2-40B4-BE49-F238E27FC236}">
                <a16:creationId xmlns:a16="http://schemas.microsoft.com/office/drawing/2014/main" id="{DF4EF12E-F263-4190-2F00-BBF89E63A69A}"/>
              </a:ext>
            </a:extLst>
          </p:cNvPr>
          <p:cNvPicPr>
            <a:picLocks noChangeAspect="1"/>
          </p:cNvPicPr>
          <p:nvPr/>
        </p:nvPicPr>
        <p:blipFill>
          <a:blip r:embed="rId4"/>
          <a:stretch>
            <a:fillRect/>
          </a:stretch>
        </p:blipFill>
        <p:spPr>
          <a:xfrm>
            <a:off x="5469026" y="4785170"/>
            <a:ext cx="4981724" cy="1750684"/>
          </a:xfrm>
          <a:prstGeom prst="rect">
            <a:avLst/>
          </a:prstGeom>
        </p:spPr>
      </p:pic>
      <p:sp>
        <p:nvSpPr>
          <p:cNvPr id="12" name="文本框 11">
            <a:extLst>
              <a:ext uri="{FF2B5EF4-FFF2-40B4-BE49-F238E27FC236}">
                <a16:creationId xmlns:a16="http://schemas.microsoft.com/office/drawing/2014/main" id="{CF82BDE1-F001-F5B2-5BB3-0ED1E250405E}"/>
              </a:ext>
            </a:extLst>
          </p:cNvPr>
          <p:cNvSpPr txBox="1"/>
          <p:nvPr/>
        </p:nvSpPr>
        <p:spPr>
          <a:xfrm>
            <a:off x="3457575" y="4701223"/>
            <a:ext cx="6096000" cy="369332"/>
          </a:xfrm>
          <a:prstGeom prst="rect">
            <a:avLst/>
          </a:prstGeom>
          <a:noFill/>
        </p:spPr>
        <p:txBody>
          <a:bodyPr wrap="square">
            <a:spAutoFit/>
          </a:bodyPr>
          <a:lstStyle/>
          <a:p>
            <a:r>
              <a:rPr lang="zh-CN" altLang="en-US" dirty="0"/>
              <a:t>对应的数据结构</a:t>
            </a:r>
          </a:p>
        </p:txBody>
      </p:sp>
    </p:spTree>
    <p:extLst>
      <p:ext uri="{BB962C8B-B14F-4D97-AF65-F5344CB8AC3E}">
        <p14:creationId xmlns:p14="http://schemas.microsoft.com/office/powerpoint/2010/main" val="355375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11029615" cy="4648199"/>
          </a:xfrm>
        </p:spPr>
        <p:txBody>
          <a:bodyPr>
            <a:normAutofit/>
          </a:bodyPr>
          <a:lstStyle/>
          <a:p>
            <a:pPr marL="0" indent="0">
              <a:buNone/>
            </a:pPr>
            <a:r>
              <a:rPr lang="en-US" altLang="zh-CN" sz="1800" dirty="0">
                <a:highlight>
                  <a:srgbClr val="FFFF00"/>
                </a:highlight>
                <a:latin typeface="+mj-lt"/>
              </a:rPr>
              <a:t>2</a:t>
            </a:r>
            <a:r>
              <a:rPr lang="zh-CN" altLang="en-US" sz="1800" dirty="0">
                <a:highlight>
                  <a:srgbClr val="FFFF00"/>
                </a:highlight>
                <a:latin typeface="+mj-lt"/>
              </a:rPr>
              <a:t>、通过将用户登录后的</a:t>
            </a:r>
            <a:r>
              <a:rPr lang="en-US" altLang="zh-CN" sz="1800" dirty="0">
                <a:highlight>
                  <a:srgbClr val="FFFF00"/>
                </a:highlight>
                <a:latin typeface="+mj-lt"/>
              </a:rPr>
              <a:t>id</a:t>
            </a:r>
            <a:r>
              <a:rPr lang="zh-CN" altLang="en-US" sz="1800" dirty="0">
                <a:highlight>
                  <a:srgbClr val="FFFF00"/>
                </a:highlight>
                <a:latin typeface="+mj-lt"/>
              </a:rPr>
              <a:t>写入共享内存中，来在个人、组队信息页面中识别当前用户。</a:t>
            </a:r>
          </a:p>
          <a:p>
            <a:pPr marL="0" indent="0">
              <a:buNone/>
            </a:pPr>
            <a:endParaRPr lang="zh-CN" altLang="en-US" dirty="0"/>
          </a:p>
          <a:p>
            <a:pPr marL="0" indent="0">
              <a:buNone/>
            </a:pPr>
            <a:r>
              <a:rPr lang="zh-CN" altLang="en-US" sz="2000" dirty="0"/>
              <a:t>我们使用</a:t>
            </a:r>
            <a:r>
              <a:rPr lang="en-US" altLang="zh-CN" sz="2000" dirty="0" err="1"/>
              <a:t>SharedPreferences</a:t>
            </a:r>
            <a:r>
              <a:rPr lang="zh-CN" altLang="en-US" sz="2000" dirty="0"/>
              <a:t>来存储应用程序的临时用户数据。 </a:t>
            </a:r>
            <a:r>
              <a:rPr lang="en-US" altLang="zh-CN" sz="2000" dirty="0" err="1"/>
              <a:t>SharedPreferences</a:t>
            </a:r>
            <a:r>
              <a:rPr lang="en-US" altLang="zh-CN" sz="2000" dirty="0"/>
              <a:t> </a:t>
            </a:r>
            <a:r>
              <a:rPr lang="zh-CN" altLang="en-US" sz="2000" dirty="0"/>
              <a:t>中保存的数据是以键值对的形式存储的，可以使用不同的键来区分不同的数据。在读取数据时，需要指定正确的键来获取相应的数据。另外，</a:t>
            </a:r>
            <a:r>
              <a:rPr lang="en-US" altLang="zh-CN" sz="2000" dirty="0" err="1"/>
              <a:t>SharedPreferences</a:t>
            </a:r>
            <a:r>
              <a:rPr lang="en-US" altLang="zh-CN" sz="2000" dirty="0"/>
              <a:t> </a:t>
            </a:r>
            <a:r>
              <a:rPr lang="zh-CN" altLang="en-US" sz="2000" dirty="0"/>
              <a:t>中保存的数据类型有限，只能保存一些基本类型和字符串类型的数据，不能保存复杂的数据结构和对象。如果需要在多个 </a:t>
            </a:r>
            <a:r>
              <a:rPr lang="en-US" altLang="zh-CN" sz="2000" dirty="0"/>
              <a:t>Activity </a:t>
            </a:r>
            <a:r>
              <a:rPr lang="zh-CN" altLang="en-US" sz="2000" dirty="0"/>
              <a:t>之间共享数据，可以在一个 </a:t>
            </a:r>
            <a:r>
              <a:rPr lang="en-US" altLang="zh-CN" sz="2000" dirty="0"/>
              <a:t>Activity </a:t>
            </a:r>
            <a:r>
              <a:rPr lang="zh-CN" altLang="en-US" sz="2000" dirty="0"/>
              <a:t>中将数据保存到 </a:t>
            </a:r>
            <a:r>
              <a:rPr lang="en-US" altLang="zh-CN" sz="2000" dirty="0" err="1"/>
              <a:t>SharedPreferences</a:t>
            </a:r>
            <a:r>
              <a:rPr lang="en-US" altLang="zh-CN" sz="2000" dirty="0"/>
              <a:t> </a:t>
            </a:r>
            <a:r>
              <a:rPr lang="zh-CN" altLang="en-US" sz="2000" dirty="0"/>
              <a:t>中，然后在其他 </a:t>
            </a:r>
            <a:r>
              <a:rPr lang="en-US" altLang="zh-CN" sz="2000" dirty="0"/>
              <a:t>Activity </a:t>
            </a:r>
            <a:r>
              <a:rPr lang="zh-CN" altLang="en-US" sz="2000" dirty="0"/>
              <a:t>中读取这些数据。</a:t>
            </a:r>
          </a:p>
          <a:p>
            <a:pPr marL="0" indent="0">
              <a:buNone/>
            </a:pPr>
            <a:r>
              <a:rPr lang="zh-CN" altLang="en-US" sz="2000" dirty="0"/>
              <a:t>在</a:t>
            </a:r>
            <a:r>
              <a:rPr lang="en-US" altLang="zh-CN" sz="2000" dirty="0" err="1"/>
              <a:t>TeamUp</a:t>
            </a:r>
            <a:r>
              <a:rPr lang="zh-CN" altLang="en-US" sz="2000" dirty="0"/>
              <a:t>应用当中，我们只在 注册页面和登录页面 把当前登录用户的 </a:t>
            </a:r>
            <a:r>
              <a:rPr lang="en-US" altLang="zh-CN" sz="2000" dirty="0" err="1"/>
              <a:t>User.objectId</a:t>
            </a:r>
            <a:r>
              <a:rPr lang="en-US" altLang="zh-CN" sz="2000" dirty="0"/>
              <a:t> </a:t>
            </a:r>
            <a:r>
              <a:rPr lang="zh-CN" altLang="en-US" sz="2000" dirty="0"/>
              <a:t>写入到 </a:t>
            </a:r>
            <a:r>
              <a:rPr lang="en-US" altLang="zh-CN" sz="2000" dirty="0" err="1"/>
              <a:t>SharedPreferences</a:t>
            </a:r>
            <a:r>
              <a:rPr lang="zh-CN" altLang="en-US" sz="2000" dirty="0"/>
              <a:t>， 登录完成后在需要使用当前登录用户的 </a:t>
            </a:r>
            <a:r>
              <a:rPr lang="en-US" altLang="zh-CN" sz="2000" dirty="0" err="1"/>
              <a:t>User.objectId</a:t>
            </a:r>
            <a:r>
              <a:rPr lang="en-US" altLang="zh-CN" sz="2000" dirty="0"/>
              <a:t> </a:t>
            </a:r>
            <a:r>
              <a:rPr lang="zh-CN" altLang="en-US" sz="2000" dirty="0"/>
              <a:t>时读取 </a:t>
            </a:r>
            <a:r>
              <a:rPr lang="en-US" altLang="zh-CN" sz="2000" dirty="0" err="1"/>
              <a:t>SharedPreferences</a:t>
            </a:r>
            <a:r>
              <a:rPr lang="zh-CN" altLang="en-US" sz="2000" dirty="0"/>
              <a:t>。</a:t>
            </a:r>
          </a:p>
          <a:p>
            <a:pPr marL="0" indent="0">
              <a:buNone/>
            </a:pPr>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spTree>
    <p:extLst>
      <p:ext uri="{BB962C8B-B14F-4D97-AF65-F5344CB8AC3E}">
        <p14:creationId xmlns:p14="http://schemas.microsoft.com/office/powerpoint/2010/main" val="114579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1" y="1454630"/>
            <a:ext cx="11029615" cy="602769"/>
          </a:xfrm>
        </p:spPr>
        <p:txBody>
          <a:bodyPr>
            <a:normAutofit/>
          </a:bodyPr>
          <a:lstStyle/>
          <a:p>
            <a:pPr marL="0" indent="0">
              <a:buNone/>
            </a:pPr>
            <a:r>
              <a:rPr lang="en-US" altLang="zh-CN" sz="1800" dirty="0">
                <a:highlight>
                  <a:srgbClr val="FFFF00"/>
                </a:highlight>
                <a:latin typeface="+mj-lt"/>
              </a:rPr>
              <a:t>3</a:t>
            </a:r>
            <a:r>
              <a:rPr lang="zh-CN" altLang="en-US" sz="1800" dirty="0">
                <a:highlight>
                  <a:srgbClr val="FFFF00"/>
                </a:highlight>
                <a:latin typeface="+mj-lt"/>
              </a:rPr>
              <a:t>、丰富的过渡动画与字体样式。</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sp>
        <p:nvSpPr>
          <p:cNvPr id="6" name="文本框 5">
            <a:extLst>
              <a:ext uri="{FF2B5EF4-FFF2-40B4-BE49-F238E27FC236}">
                <a16:creationId xmlns:a16="http://schemas.microsoft.com/office/drawing/2014/main" id="{FC29B38F-3503-17A2-AE4C-6C488CDB12D0}"/>
              </a:ext>
            </a:extLst>
          </p:cNvPr>
          <p:cNvSpPr txBox="1"/>
          <p:nvPr/>
        </p:nvSpPr>
        <p:spPr>
          <a:xfrm>
            <a:off x="858101" y="2532808"/>
            <a:ext cx="2532021" cy="1015663"/>
          </a:xfrm>
          <a:prstGeom prst="rect">
            <a:avLst/>
          </a:prstGeom>
          <a:noFill/>
        </p:spPr>
        <p:txBody>
          <a:bodyPr wrap="square">
            <a:spAutoFit/>
          </a:bodyPr>
          <a:lstStyle/>
          <a:p>
            <a:r>
              <a:rPr lang="en-US" altLang="zh-CN" dirty="0"/>
              <a:t>·1</a:t>
            </a:r>
            <a:r>
              <a:rPr lang="zh-CN" altLang="en-US" dirty="0"/>
              <a:t>、</a:t>
            </a:r>
            <a:r>
              <a:rPr lang="zh-CN" altLang="en-US" sz="2000" dirty="0"/>
              <a:t>进入与退出创建组队信息页面的涟漪式扩大缩小动画</a:t>
            </a:r>
          </a:p>
        </p:txBody>
      </p:sp>
      <p:pic>
        <p:nvPicPr>
          <p:cNvPr id="7" name="图片 6">
            <a:extLst>
              <a:ext uri="{FF2B5EF4-FFF2-40B4-BE49-F238E27FC236}">
                <a16:creationId xmlns:a16="http://schemas.microsoft.com/office/drawing/2014/main" id="{8290BBFB-730F-6847-AE67-412599534024}"/>
              </a:ext>
            </a:extLst>
          </p:cNvPr>
          <p:cNvPicPr>
            <a:picLocks noChangeAspect="1"/>
          </p:cNvPicPr>
          <p:nvPr/>
        </p:nvPicPr>
        <p:blipFill>
          <a:blip r:embed="rId2"/>
          <a:stretch>
            <a:fillRect/>
          </a:stretch>
        </p:blipFill>
        <p:spPr>
          <a:xfrm>
            <a:off x="3629191" y="2207104"/>
            <a:ext cx="1934434" cy="2682735"/>
          </a:xfrm>
          <a:prstGeom prst="rect">
            <a:avLst/>
          </a:prstGeom>
        </p:spPr>
      </p:pic>
      <p:sp>
        <p:nvSpPr>
          <p:cNvPr id="9" name="文本框 8">
            <a:extLst>
              <a:ext uri="{FF2B5EF4-FFF2-40B4-BE49-F238E27FC236}">
                <a16:creationId xmlns:a16="http://schemas.microsoft.com/office/drawing/2014/main" id="{8A69CF23-3C50-C644-9692-1A261DAFD03E}"/>
              </a:ext>
            </a:extLst>
          </p:cNvPr>
          <p:cNvSpPr txBox="1"/>
          <p:nvPr/>
        </p:nvSpPr>
        <p:spPr>
          <a:xfrm>
            <a:off x="7046556" y="1512040"/>
            <a:ext cx="6096000" cy="400110"/>
          </a:xfrm>
          <a:prstGeom prst="rect">
            <a:avLst/>
          </a:prstGeom>
          <a:noFill/>
        </p:spPr>
        <p:txBody>
          <a:bodyPr wrap="square">
            <a:spAutoFit/>
          </a:bodyPr>
          <a:lstStyle/>
          <a:p>
            <a:r>
              <a:rPr lang="en-US" altLang="zh-CN" dirty="0"/>
              <a:t>2</a:t>
            </a:r>
            <a:r>
              <a:rPr lang="zh-CN" altLang="en-US" dirty="0"/>
              <a:t>、</a:t>
            </a:r>
            <a:r>
              <a:rPr lang="en-US" altLang="zh-CN" dirty="0"/>
              <a:t>·</a:t>
            </a:r>
            <a:r>
              <a:rPr lang="zh-CN" altLang="en-US" sz="2000" dirty="0"/>
              <a:t>波浪上涨与波动动画</a:t>
            </a:r>
          </a:p>
        </p:txBody>
      </p:sp>
      <p:pic>
        <p:nvPicPr>
          <p:cNvPr id="10" name="图片 9">
            <a:extLst>
              <a:ext uri="{FF2B5EF4-FFF2-40B4-BE49-F238E27FC236}">
                <a16:creationId xmlns:a16="http://schemas.microsoft.com/office/drawing/2014/main" id="{CBDA6D47-16A6-8442-2E4E-A8B62A9B1C57}"/>
              </a:ext>
            </a:extLst>
          </p:cNvPr>
          <p:cNvPicPr>
            <a:picLocks noChangeAspect="1"/>
          </p:cNvPicPr>
          <p:nvPr/>
        </p:nvPicPr>
        <p:blipFill>
          <a:blip r:embed="rId3"/>
          <a:stretch>
            <a:fillRect/>
          </a:stretch>
        </p:blipFill>
        <p:spPr>
          <a:xfrm>
            <a:off x="7046556" y="2114809"/>
            <a:ext cx="3900844" cy="1524172"/>
          </a:xfrm>
          <a:prstGeom prst="rect">
            <a:avLst/>
          </a:prstGeom>
        </p:spPr>
      </p:pic>
      <p:sp>
        <p:nvSpPr>
          <p:cNvPr id="12" name="文本框 11">
            <a:extLst>
              <a:ext uri="{FF2B5EF4-FFF2-40B4-BE49-F238E27FC236}">
                <a16:creationId xmlns:a16="http://schemas.microsoft.com/office/drawing/2014/main" id="{8AEBA9F8-6EA4-DB6F-1F5B-3F884602885B}"/>
              </a:ext>
            </a:extLst>
          </p:cNvPr>
          <p:cNvSpPr txBox="1"/>
          <p:nvPr/>
        </p:nvSpPr>
        <p:spPr>
          <a:xfrm>
            <a:off x="950556" y="5652369"/>
            <a:ext cx="6096000" cy="954107"/>
          </a:xfrm>
          <a:prstGeom prst="rect">
            <a:avLst/>
          </a:prstGeom>
          <a:noFill/>
        </p:spPr>
        <p:txBody>
          <a:bodyPr wrap="square">
            <a:spAutoFit/>
          </a:bodyPr>
          <a:lstStyle/>
          <a:p>
            <a:r>
              <a:rPr lang="en-US" altLang="zh-CN" sz="2000" dirty="0"/>
              <a:t>3</a:t>
            </a:r>
            <a:r>
              <a:rPr lang="zh-CN" altLang="en-US" sz="2000" dirty="0"/>
              <a:t>、控件的自定义路径动画</a:t>
            </a:r>
          </a:p>
          <a:p>
            <a:r>
              <a:rPr lang="zh-CN" altLang="en-US" dirty="0"/>
              <a:t>具体可见演示视频</a:t>
            </a:r>
          </a:p>
          <a:p>
            <a:endParaRPr lang="zh-CN" altLang="en-US" dirty="0"/>
          </a:p>
        </p:txBody>
      </p:sp>
      <p:sp>
        <p:nvSpPr>
          <p:cNvPr id="5" name="文本框 4">
            <a:extLst>
              <a:ext uri="{FF2B5EF4-FFF2-40B4-BE49-F238E27FC236}">
                <a16:creationId xmlns:a16="http://schemas.microsoft.com/office/drawing/2014/main" id="{57F0B76B-62B6-A8D2-FC73-5C7EB7464FBC}"/>
              </a:ext>
            </a:extLst>
          </p:cNvPr>
          <p:cNvSpPr txBox="1"/>
          <p:nvPr/>
        </p:nvSpPr>
        <p:spPr>
          <a:xfrm>
            <a:off x="7046556" y="3956205"/>
            <a:ext cx="2618144" cy="400110"/>
          </a:xfrm>
          <a:prstGeom prst="rect">
            <a:avLst/>
          </a:prstGeom>
          <a:noFill/>
        </p:spPr>
        <p:txBody>
          <a:bodyPr wrap="square" rtlCol="0">
            <a:spAutoFit/>
          </a:bodyPr>
          <a:lstStyle/>
          <a:p>
            <a:r>
              <a:rPr lang="en-US" altLang="zh-CN" sz="2000" dirty="0"/>
              <a:t>4</a:t>
            </a:r>
            <a:r>
              <a:rPr lang="zh-CN" altLang="en-US" sz="2000" dirty="0"/>
              <a:t>、</a:t>
            </a:r>
            <a:r>
              <a:rPr lang="zh-CN" altLang="zh-CN" sz="2000" dirty="0"/>
              <a:t>丰富的字体样式</a:t>
            </a:r>
            <a:endParaRPr lang="zh-CN" altLang="en-US" sz="2000" dirty="0"/>
          </a:p>
        </p:txBody>
      </p:sp>
      <p:pic>
        <p:nvPicPr>
          <p:cNvPr id="8" name="图片 7">
            <a:extLst>
              <a:ext uri="{FF2B5EF4-FFF2-40B4-BE49-F238E27FC236}">
                <a16:creationId xmlns:a16="http://schemas.microsoft.com/office/drawing/2014/main" id="{12C582B6-E995-0CF1-B777-E0E9522F22D6}"/>
              </a:ext>
            </a:extLst>
          </p:cNvPr>
          <p:cNvPicPr>
            <a:picLocks noChangeAspect="1"/>
          </p:cNvPicPr>
          <p:nvPr/>
        </p:nvPicPr>
        <p:blipFill>
          <a:blip r:embed="rId4"/>
          <a:stretch>
            <a:fillRect/>
          </a:stretch>
        </p:blipFill>
        <p:spPr>
          <a:xfrm>
            <a:off x="7154465" y="4603010"/>
            <a:ext cx="2444418" cy="1485900"/>
          </a:xfrm>
          <a:prstGeom prst="rect">
            <a:avLst/>
          </a:prstGeom>
        </p:spPr>
      </p:pic>
    </p:spTree>
    <p:extLst>
      <p:ext uri="{BB962C8B-B14F-4D97-AF65-F5344CB8AC3E}">
        <p14:creationId xmlns:p14="http://schemas.microsoft.com/office/powerpoint/2010/main" val="257968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a:xfrm>
            <a:off x="504992" y="1007755"/>
            <a:ext cx="10138126" cy="1056172"/>
          </a:xfrm>
        </p:spPr>
        <p:txBody>
          <a:bodyPr rtlCol="0">
            <a:noAutofit/>
          </a:bodyPr>
          <a:lstStyle/>
          <a:p>
            <a:pPr rtl="0"/>
            <a:r>
              <a:rPr lang="zh-CN" altLang="en-US" sz="3200" dirty="0"/>
              <a:t>“</a:t>
            </a:r>
            <a:r>
              <a:rPr lang="en-US" altLang="zh-CN" sz="3200" dirty="0" err="1"/>
              <a:t>TeamUp”APP</a:t>
            </a:r>
            <a:br>
              <a:rPr lang="en-US" altLang="zh-CN" sz="3200" dirty="0"/>
            </a:br>
            <a:r>
              <a:rPr lang="en-US" altLang="zh-CN" sz="3200" dirty="0"/>
              <a:t>           </a:t>
            </a:r>
            <a:r>
              <a:rPr lang="zh-CN" altLang="en-US" sz="3200" dirty="0"/>
              <a:t>项目系统开发说明介绍</a:t>
            </a:r>
          </a:p>
        </p:txBody>
      </p:sp>
      <p:graphicFrame>
        <p:nvGraphicFramePr>
          <p:cNvPr id="4" name="内容占位符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7320267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a:extLst>
              <a:ext uri="{FF2B5EF4-FFF2-40B4-BE49-F238E27FC236}">
                <a16:creationId xmlns:a16="http://schemas.microsoft.com/office/drawing/2014/main" id="{A9F59482-FAF5-E5AC-1600-3510DB6CC243}"/>
              </a:ext>
            </a:extLst>
          </p:cNvPr>
          <p:cNvPicPr>
            <a:picLocks noChangeAspect="1"/>
          </p:cNvPicPr>
          <p:nvPr/>
        </p:nvPicPr>
        <p:blipFill>
          <a:blip r:embed="rId7"/>
          <a:stretch>
            <a:fillRect/>
          </a:stretch>
        </p:blipFill>
        <p:spPr>
          <a:xfrm>
            <a:off x="1272673" y="2947661"/>
            <a:ext cx="5619053" cy="3305325"/>
          </a:xfrm>
          <a:prstGeom prst="rect">
            <a:avLst/>
          </a:prstGeom>
        </p:spPr>
      </p:pic>
      <p:sp>
        <p:nvSpPr>
          <p:cNvPr id="9" name="文本框 8">
            <a:extLst>
              <a:ext uri="{FF2B5EF4-FFF2-40B4-BE49-F238E27FC236}">
                <a16:creationId xmlns:a16="http://schemas.microsoft.com/office/drawing/2014/main" id="{14538851-0F98-748A-6A72-C63C1CDD910D}"/>
              </a:ext>
            </a:extLst>
          </p:cNvPr>
          <p:cNvSpPr txBox="1"/>
          <p:nvPr/>
        </p:nvSpPr>
        <p:spPr>
          <a:xfrm>
            <a:off x="1588747" y="3188959"/>
            <a:ext cx="4550796" cy="3046988"/>
          </a:xfrm>
          <a:prstGeom prst="rect">
            <a:avLst/>
          </a:prstGeom>
          <a:noFill/>
        </p:spPr>
        <p:txBody>
          <a:bodyPr wrap="square">
            <a:spAutoFit/>
          </a:bodyPr>
          <a:lstStyle/>
          <a:p>
            <a:r>
              <a:rPr lang="zh-CN" altLang="en-US" sz="2400" dirty="0"/>
              <a:t>一、系统的主要功能</a:t>
            </a:r>
            <a:endParaRPr lang="en-US" altLang="zh-CN" sz="2400" dirty="0"/>
          </a:p>
          <a:p>
            <a:r>
              <a:rPr lang="zh-CN" altLang="en-US" sz="2400" dirty="0"/>
              <a:t>二、</a:t>
            </a:r>
            <a:r>
              <a:rPr lang="en-US" altLang="zh-CN" sz="2400" dirty="0"/>
              <a:t>UI</a:t>
            </a:r>
            <a:r>
              <a:rPr lang="zh-CN" altLang="en-US" sz="2400" dirty="0"/>
              <a:t>界面设计</a:t>
            </a:r>
            <a:endParaRPr lang="en-US" altLang="zh-CN" sz="2400" dirty="0"/>
          </a:p>
          <a:p>
            <a:r>
              <a:rPr lang="zh-CN" altLang="en-US" sz="2400" dirty="0"/>
              <a:t>三、项目关键部分</a:t>
            </a:r>
            <a:endParaRPr lang="en-US" altLang="zh-CN" sz="2400" dirty="0"/>
          </a:p>
          <a:p>
            <a:r>
              <a:rPr lang="zh-CN" altLang="en-US" sz="2400" dirty="0"/>
              <a:t>四、测试报告</a:t>
            </a:r>
            <a:endParaRPr lang="en-US" altLang="zh-CN" sz="2400" dirty="0"/>
          </a:p>
          <a:p>
            <a:r>
              <a:rPr lang="zh-CN" altLang="en-US" sz="2400" dirty="0"/>
              <a:t>五、用户体验记录与分析</a:t>
            </a:r>
            <a:endParaRPr lang="en-US" altLang="zh-CN" sz="2400" dirty="0"/>
          </a:p>
          <a:p>
            <a:r>
              <a:rPr lang="zh-CN" altLang="en-US" sz="2400" dirty="0"/>
              <a:t>六、已完成的改进和存在的问题</a:t>
            </a:r>
            <a:endParaRPr lang="en-US" altLang="zh-CN" sz="2400" dirty="0"/>
          </a:p>
          <a:p>
            <a:r>
              <a:rPr lang="zh-CN" altLang="en-US" sz="2400" dirty="0"/>
              <a:t>七、团队合作与分工</a:t>
            </a:r>
            <a:endParaRPr lang="en-US" altLang="zh-CN" sz="2400" dirty="0"/>
          </a:p>
          <a:p>
            <a:r>
              <a:rPr lang="zh-CN" altLang="en-US" sz="2400" dirty="0"/>
              <a:t>八、视频演示</a:t>
            </a:r>
          </a:p>
        </p:txBody>
      </p:sp>
      <p:sp>
        <p:nvSpPr>
          <p:cNvPr id="3" name="文本框 2">
            <a:extLst>
              <a:ext uri="{FF2B5EF4-FFF2-40B4-BE49-F238E27FC236}">
                <a16:creationId xmlns:a16="http://schemas.microsoft.com/office/drawing/2014/main" id="{5C26D349-27EA-CF3A-7FFD-2451B368A3C2}"/>
              </a:ext>
            </a:extLst>
          </p:cNvPr>
          <p:cNvSpPr txBox="1"/>
          <p:nvPr/>
        </p:nvSpPr>
        <p:spPr>
          <a:xfrm>
            <a:off x="1333711" y="2383002"/>
            <a:ext cx="1461796" cy="523220"/>
          </a:xfrm>
          <a:prstGeom prst="rect">
            <a:avLst/>
          </a:prstGeom>
          <a:noFill/>
        </p:spPr>
        <p:txBody>
          <a:bodyPr wrap="square" rtlCol="0">
            <a:spAutoFit/>
          </a:bodyPr>
          <a:lstStyle/>
          <a:p>
            <a:r>
              <a:rPr lang="zh-CN" altLang="en-US" sz="2800" dirty="0"/>
              <a:t>目录</a:t>
            </a:r>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6"/>
            <a:ext cx="11029615" cy="933450"/>
          </a:xfrm>
        </p:spPr>
        <p:txBody>
          <a:bodyPr>
            <a:normAutofit/>
          </a:bodyPr>
          <a:lstStyle/>
          <a:p>
            <a:pPr marL="0" indent="0">
              <a:buNone/>
            </a:pPr>
            <a:r>
              <a:rPr lang="en-US" altLang="zh-CN" sz="1800" dirty="0">
                <a:highlight>
                  <a:srgbClr val="FFFF00"/>
                </a:highlight>
                <a:latin typeface="+mj-lt"/>
              </a:rPr>
              <a:t>4</a:t>
            </a:r>
            <a:r>
              <a:rPr lang="zh-CN" altLang="en-US" sz="1800" dirty="0">
                <a:highlight>
                  <a:srgbClr val="FFFF00"/>
                </a:highlight>
                <a:latin typeface="+mj-lt"/>
              </a:rPr>
              <a:t>、对用户输入数据（登录、注册、更改密码）的合法性检验，与提供人性化的用户交互体验与友好的反馈信息。</a:t>
            </a:r>
            <a:endParaRPr lang="zh-CN" altLang="en-US" sz="2000" dirty="0"/>
          </a:p>
          <a:p>
            <a:pPr marL="0" indent="0">
              <a:buNone/>
            </a:pPr>
            <a:endParaRPr lang="zh-CN" altLang="en-US" dirty="0"/>
          </a:p>
        </p:txBody>
      </p:sp>
      <p:sp>
        <p:nvSpPr>
          <p:cNvPr id="10" name="文本框 9">
            <a:extLst>
              <a:ext uri="{FF2B5EF4-FFF2-40B4-BE49-F238E27FC236}">
                <a16:creationId xmlns:a16="http://schemas.microsoft.com/office/drawing/2014/main" id="{CEAA9642-3145-1C51-7562-46B081321245}"/>
              </a:ext>
            </a:extLst>
          </p:cNvPr>
          <p:cNvSpPr txBox="1"/>
          <p:nvPr/>
        </p:nvSpPr>
        <p:spPr>
          <a:xfrm>
            <a:off x="581192" y="2420383"/>
            <a:ext cx="6096000" cy="400110"/>
          </a:xfrm>
          <a:prstGeom prst="rect">
            <a:avLst/>
          </a:prstGeom>
          <a:noFill/>
        </p:spPr>
        <p:txBody>
          <a:bodyPr wrap="square">
            <a:spAutoFit/>
          </a:bodyPr>
          <a:lstStyle/>
          <a:p>
            <a:r>
              <a:rPr lang="en-US" altLang="zh-CN" sz="2000" dirty="0"/>
              <a:t>(1)</a:t>
            </a:r>
            <a:r>
              <a:rPr lang="zh-CN" altLang="en-US" sz="2000" dirty="0"/>
              <a:t>合法性检验：</a:t>
            </a:r>
          </a:p>
        </p:txBody>
      </p:sp>
      <p:pic>
        <p:nvPicPr>
          <p:cNvPr id="11" name="图片 10">
            <a:extLst>
              <a:ext uri="{FF2B5EF4-FFF2-40B4-BE49-F238E27FC236}">
                <a16:creationId xmlns:a16="http://schemas.microsoft.com/office/drawing/2014/main" id="{8205C9A2-F143-171B-3648-9D75F98E6FDC}"/>
              </a:ext>
            </a:extLst>
          </p:cNvPr>
          <p:cNvPicPr>
            <a:picLocks noChangeAspect="1"/>
          </p:cNvPicPr>
          <p:nvPr/>
        </p:nvPicPr>
        <p:blipFill>
          <a:blip r:embed="rId2"/>
          <a:stretch>
            <a:fillRect/>
          </a:stretch>
        </p:blipFill>
        <p:spPr>
          <a:xfrm>
            <a:off x="731411" y="3020531"/>
            <a:ext cx="2499577" cy="1091279"/>
          </a:xfrm>
          <a:prstGeom prst="rect">
            <a:avLst/>
          </a:prstGeom>
        </p:spPr>
      </p:pic>
      <p:pic>
        <p:nvPicPr>
          <p:cNvPr id="12" name="图片 11">
            <a:extLst>
              <a:ext uri="{FF2B5EF4-FFF2-40B4-BE49-F238E27FC236}">
                <a16:creationId xmlns:a16="http://schemas.microsoft.com/office/drawing/2014/main" id="{07115CF8-7504-AF19-9999-7634ACA8F1BC}"/>
              </a:ext>
            </a:extLst>
          </p:cNvPr>
          <p:cNvPicPr>
            <a:picLocks noChangeAspect="1"/>
          </p:cNvPicPr>
          <p:nvPr/>
        </p:nvPicPr>
        <p:blipFill>
          <a:blip r:embed="rId3"/>
          <a:stretch>
            <a:fillRect/>
          </a:stretch>
        </p:blipFill>
        <p:spPr>
          <a:xfrm>
            <a:off x="4137843" y="3075399"/>
            <a:ext cx="2627604" cy="981541"/>
          </a:xfrm>
          <a:prstGeom prst="rect">
            <a:avLst/>
          </a:prstGeom>
        </p:spPr>
      </p:pic>
      <p:pic>
        <p:nvPicPr>
          <p:cNvPr id="13" name="图片 12">
            <a:extLst>
              <a:ext uri="{FF2B5EF4-FFF2-40B4-BE49-F238E27FC236}">
                <a16:creationId xmlns:a16="http://schemas.microsoft.com/office/drawing/2014/main" id="{B0E41484-45B3-2700-7673-30A550BCC066}"/>
              </a:ext>
            </a:extLst>
          </p:cNvPr>
          <p:cNvPicPr>
            <a:picLocks noChangeAspect="1"/>
          </p:cNvPicPr>
          <p:nvPr/>
        </p:nvPicPr>
        <p:blipFill>
          <a:blip r:embed="rId4"/>
          <a:stretch>
            <a:fillRect/>
          </a:stretch>
        </p:blipFill>
        <p:spPr>
          <a:xfrm>
            <a:off x="7946530" y="3008339"/>
            <a:ext cx="2309962" cy="1048601"/>
          </a:xfrm>
          <a:prstGeom prst="rect">
            <a:avLst/>
          </a:prstGeom>
        </p:spPr>
      </p:pic>
      <p:pic>
        <p:nvPicPr>
          <p:cNvPr id="14" name="图片 13">
            <a:extLst>
              <a:ext uri="{FF2B5EF4-FFF2-40B4-BE49-F238E27FC236}">
                <a16:creationId xmlns:a16="http://schemas.microsoft.com/office/drawing/2014/main" id="{C08773AC-9140-3917-173E-89C4460BE842}"/>
              </a:ext>
            </a:extLst>
          </p:cNvPr>
          <p:cNvPicPr>
            <a:picLocks noChangeAspect="1"/>
          </p:cNvPicPr>
          <p:nvPr/>
        </p:nvPicPr>
        <p:blipFill>
          <a:blip r:embed="rId5"/>
          <a:stretch>
            <a:fillRect/>
          </a:stretch>
        </p:blipFill>
        <p:spPr>
          <a:xfrm>
            <a:off x="786280" y="4942724"/>
            <a:ext cx="2444708" cy="987638"/>
          </a:xfrm>
          <a:prstGeom prst="rect">
            <a:avLst/>
          </a:prstGeom>
        </p:spPr>
      </p:pic>
      <p:pic>
        <p:nvPicPr>
          <p:cNvPr id="15" name="图片 14">
            <a:extLst>
              <a:ext uri="{FF2B5EF4-FFF2-40B4-BE49-F238E27FC236}">
                <a16:creationId xmlns:a16="http://schemas.microsoft.com/office/drawing/2014/main" id="{EC688B0B-32F6-D445-D14E-EE264C64B893}"/>
              </a:ext>
            </a:extLst>
          </p:cNvPr>
          <p:cNvPicPr>
            <a:picLocks noChangeAspect="1"/>
          </p:cNvPicPr>
          <p:nvPr/>
        </p:nvPicPr>
        <p:blipFill>
          <a:blip r:embed="rId6"/>
          <a:stretch>
            <a:fillRect/>
          </a:stretch>
        </p:blipFill>
        <p:spPr>
          <a:xfrm>
            <a:off x="8023276" y="4942724"/>
            <a:ext cx="2347163" cy="816935"/>
          </a:xfrm>
          <a:prstGeom prst="rect">
            <a:avLst/>
          </a:prstGeom>
        </p:spPr>
      </p:pic>
      <p:pic>
        <p:nvPicPr>
          <p:cNvPr id="16" name="图片 15">
            <a:extLst>
              <a:ext uri="{FF2B5EF4-FFF2-40B4-BE49-F238E27FC236}">
                <a16:creationId xmlns:a16="http://schemas.microsoft.com/office/drawing/2014/main" id="{1F077782-B563-308A-9E98-D115A1C8A717}"/>
              </a:ext>
            </a:extLst>
          </p:cNvPr>
          <p:cNvPicPr>
            <a:picLocks noChangeAspect="1"/>
          </p:cNvPicPr>
          <p:nvPr/>
        </p:nvPicPr>
        <p:blipFill>
          <a:blip r:embed="rId7"/>
          <a:stretch>
            <a:fillRect/>
          </a:stretch>
        </p:blipFill>
        <p:spPr>
          <a:xfrm>
            <a:off x="4259989" y="4902582"/>
            <a:ext cx="2505458" cy="993392"/>
          </a:xfrm>
          <a:prstGeom prst="rect">
            <a:avLst/>
          </a:prstGeom>
        </p:spPr>
      </p:pic>
      <p:sp>
        <p:nvSpPr>
          <p:cNvPr id="18" name="文本框 17">
            <a:extLst>
              <a:ext uri="{FF2B5EF4-FFF2-40B4-BE49-F238E27FC236}">
                <a16:creationId xmlns:a16="http://schemas.microsoft.com/office/drawing/2014/main" id="{6AD1C03B-C508-7199-F4CF-381F7471CB5C}"/>
              </a:ext>
            </a:extLst>
          </p:cNvPr>
          <p:cNvSpPr txBox="1"/>
          <p:nvPr/>
        </p:nvSpPr>
        <p:spPr>
          <a:xfrm>
            <a:off x="581192" y="4149209"/>
            <a:ext cx="6096000" cy="369332"/>
          </a:xfrm>
          <a:prstGeom prst="rect">
            <a:avLst/>
          </a:prstGeom>
          <a:noFill/>
        </p:spPr>
        <p:txBody>
          <a:bodyPr wrap="square">
            <a:spAutoFit/>
          </a:bodyPr>
          <a:lstStyle/>
          <a:p>
            <a:r>
              <a:rPr lang="zh-CN" altLang="en-US" dirty="0"/>
              <a:t>输入信息不完整时弹出提示</a:t>
            </a:r>
          </a:p>
        </p:txBody>
      </p:sp>
      <p:sp>
        <p:nvSpPr>
          <p:cNvPr id="20" name="文本框 19">
            <a:extLst>
              <a:ext uri="{FF2B5EF4-FFF2-40B4-BE49-F238E27FC236}">
                <a16:creationId xmlns:a16="http://schemas.microsoft.com/office/drawing/2014/main" id="{F1930F73-0866-8C89-6BDF-55DC406F6D7F}"/>
              </a:ext>
            </a:extLst>
          </p:cNvPr>
          <p:cNvSpPr txBox="1"/>
          <p:nvPr/>
        </p:nvSpPr>
        <p:spPr>
          <a:xfrm>
            <a:off x="4137843" y="4149209"/>
            <a:ext cx="6096000" cy="369332"/>
          </a:xfrm>
          <a:prstGeom prst="rect">
            <a:avLst/>
          </a:prstGeom>
          <a:noFill/>
        </p:spPr>
        <p:txBody>
          <a:bodyPr wrap="square">
            <a:spAutoFit/>
          </a:bodyPr>
          <a:lstStyle/>
          <a:p>
            <a:r>
              <a:rPr lang="zh-CN" altLang="en-US" dirty="0"/>
              <a:t>登录账号错误时弹出提示</a:t>
            </a:r>
          </a:p>
        </p:txBody>
      </p:sp>
      <p:sp>
        <p:nvSpPr>
          <p:cNvPr id="22" name="文本框 21">
            <a:extLst>
              <a:ext uri="{FF2B5EF4-FFF2-40B4-BE49-F238E27FC236}">
                <a16:creationId xmlns:a16="http://schemas.microsoft.com/office/drawing/2014/main" id="{6C294FCB-32C3-996C-0ED3-A894FCF1E408}"/>
              </a:ext>
            </a:extLst>
          </p:cNvPr>
          <p:cNvSpPr txBox="1"/>
          <p:nvPr/>
        </p:nvSpPr>
        <p:spPr>
          <a:xfrm>
            <a:off x="7946530" y="4171781"/>
            <a:ext cx="3131045" cy="369332"/>
          </a:xfrm>
          <a:prstGeom prst="rect">
            <a:avLst/>
          </a:prstGeom>
          <a:noFill/>
        </p:spPr>
        <p:txBody>
          <a:bodyPr wrap="square">
            <a:spAutoFit/>
          </a:bodyPr>
          <a:lstStyle/>
          <a:p>
            <a:r>
              <a:rPr lang="zh-CN" altLang="en-US" dirty="0"/>
              <a:t>密码错误时弹出提示</a:t>
            </a:r>
          </a:p>
        </p:txBody>
      </p:sp>
      <p:sp>
        <p:nvSpPr>
          <p:cNvPr id="24" name="文本框 23">
            <a:extLst>
              <a:ext uri="{FF2B5EF4-FFF2-40B4-BE49-F238E27FC236}">
                <a16:creationId xmlns:a16="http://schemas.microsoft.com/office/drawing/2014/main" id="{63A26112-01A5-6AA7-636F-907461F4A8ED}"/>
              </a:ext>
            </a:extLst>
          </p:cNvPr>
          <p:cNvSpPr txBox="1"/>
          <p:nvPr/>
        </p:nvSpPr>
        <p:spPr>
          <a:xfrm>
            <a:off x="581192" y="6095349"/>
            <a:ext cx="6096000" cy="369332"/>
          </a:xfrm>
          <a:prstGeom prst="rect">
            <a:avLst/>
          </a:prstGeom>
          <a:noFill/>
        </p:spPr>
        <p:txBody>
          <a:bodyPr wrap="square">
            <a:spAutoFit/>
          </a:bodyPr>
          <a:lstStyle/>
          <a:p>
            <a:r>
              <a:rPr lang="zh-CN" altLang="en-US" dirty="0"/>
              <a:t>注册账号已存在时弹出提示</a:t>
            </a:r>
          </a:p>
        </p:txBody>
      </p:sp>
      <p:sp>
        <p:nvSpPr>
          <p:cNvPr id="26" name="文本框 25">
            <a:extLst>
              <a:ext uri="{FF2B5EF4-FFF2-40B4-BE49-F238E27FC236}">
                <a16:creationId xmlns:a16="http://schemas.microsoft.com/office/drawing/2014/main" id="{2F6AF7B1-AFF5-08AF-4ABF-807C7110E987}"/>
              </a:ext>
            </a:extLst>
          </p:cNvPr>
          <p:cNvSpPr txBox="1"/>
          <p:nvPr/>
        </p:nvSpPr>
        <p:spPr>
          <a:xfrm>
            <a:off x="3905250" y="6092030"/>
            <a:ext cx="6096000" cy="369332"/>
          </a:xfrm>
          <a:prstGeom prst="rect">
            <a:avLst/>
          </a:prstGeom>
          <a:noFill/>
        </p:spPr>
        <p:txBody>
          <a:bodyPr wrap="square">
            <a:spAutoFit/>
          </a:bodyPr>
          <a:lstStyle/>
          <a:p>
            <a:r>
              <a:rPr lang="zh-CN" altLang="en-US" dirty="0"/>
              <a:t>更改密码时原密码不正确弹出提示</a:t>
            </a:r>
          </a:p>
        </p:txBody>
      </p:sp>
      <p:sp>
        <p:nvSpPr>
          <p:cNvPr id="28" name="文本框 27">
            <a:extLst>
              <a:ext uri="{FF2B5EF4-FFF2-40B4-BE49-F238E27FC236}">
                <a16:creationId xmlns:a16="http://schemas.microsoft.com/office/drawing/2014/main" id="{DCBF2856-3E28-F047-8FCD-CFE53B45BD39}"/>
              </a:ext>
            </a:extLst>
          </p:cNvPr>
          <p:cNvSpPr txBox="1"/>
          <p:nvPr/>
        </p:nvSpPr>
        <p:spPr>
          <a:xfrm>
            <a:off x="7810500" y="6068322"/>
            <a:ext cx="3724275" cy="369332"/>
          </a:xfrm>
          <a:prstGeom prst="rect">
            <a:avLst/>
          </a:prstGeom>
          <a:noFill/>
        </p:spPr>
        <p:txBody>
          <a:bodyPr wrap="square">
            <a:spAutoFit/>
          </a:bodyPr>
          <a:lstStyle/>
          <a:p>
            <a:r>
              <a:rPr lang="zh-CN" altLang="en-US" dirty="0"/>
              <a:t>密码与确认密码不一致时弹出提示</a:t>
            </a:r>
          </a:p>
        </p:txBody>
      </p:sp>
    </p:spTree>
    <p:extLst>
      <p:ext uri="{BB962C8B-B14F-4D97-AF65-F5344CB8AC3E}">
        <p14:creationId xmlns:p14="http://schemas.microsoft.com/office/powerpoint/2010/main" val="144844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pic>
        <p:nvPicPr>
          <p:cNvPr id="8" name="内容占位符 7">
            <a:extLst>
              <a:ext uri="{FF2B5EF4-FFF2-40B4-BE49-F238E27FC236}">
                <a16:creationId xmlns:a16="http://schemas.microsoft.com/office/drawing/2014/main" id="{666ECA7D-EA94-D93A-6506-4A00DD456347}"/>
              </a:ext>
            </a:extLst>
          </p:cNvPr>
          <p:cNvPicPr>
            <a:picLocks noGrp="1" noChangeAspect="1"/>
          </p:cNvPicPr>
          <p:nvPr>
            <p:ph idx="1"/>
          </p:nvPr>
        </p:nvPicPr>
        <p:blipFill>
          <a:blip r:embed="rId2"/>
          <a:stretch>
            <a:fillRect/>
          </a:stretch>
        </p:blipFill>
        <p:spPr>
          <a:xfrm>
            <a:off x="1458448" y="2338090"/>
            <a:ext cx="1950889" cy="737680"/>
          </a:xfrm>
          <a:prstGeom prst="rect">
            <a:avLst/>
          </a:prstGeom>
        </p:spPr>
      </p:pic>
      <p:sp>
        <p:nvSpPr>
          <p:cNvPr id="5" name="文本框 4">
            <a:extLst>
              <a:ext uri="{FF2B5EF4-FFF2-40B4-BE49-F238E27FC236}">
                <a16:creationId xmlns:a16="http://schemas.microsoft.com/office/drawing/2014/main" id="{81C8B9F7-7E04-1BCE-E7C1-7F24256325DD}"/>
              </a:ext>
            </a:extLst>
          </p:cNvPr>
          <p:cNvSpPr txBox="1"/>
          <p:nvPr/>
        </p:nvSpPr>
        <p:spPr>
          <a:xfrm>
            <a:off x="581192" y="1590675"/>
            <a:ext cx="6096000" cy="400110"/>
          </a:xfrm>
          <a:prstGeom prst="rect">
            <a:avLst/>
          </a:prstGeom>
          <a:noFill/>
        </p:spPr>
        <p:txBody>
          <a:bodyPr wrap="square">
            <a:spAutoFit/>
          </a:bodyPr>
          <a:lstStyle/>
          <a:p>
            <a:r>
              <a:rPr lang="en-US" altLang="zh-CN" sz="2000" dirty="0"/>
              <a:t>(2)</a:t>
            </a:r>
            <a:r>
              <a:rPr lang="zh-CN" altLang="en-US" sz="2000" dirty="0"/>
              <a:t>其他反馈信息：</a:t>
            </a:r>
          </a:p>
        </p:txBody>
      </p:sp>
      <p:pic>
        <p:nvPicPr>
          <p:cNvPr id="9" name="图片 8">
            <a:extLst>
              <a:ext uri="{FF2B5EF4-FFF2-40B4-BE49-F238E27FC236}">
                <a16:creationId xmlns:a16="http://schemas.microsoft.com/office/drawing/2014/main" id="{2F060C46-82AF-782E-EA12-3A61D186FD65}"/>
              </a:ext>
            </a:extLst>
          </p:cNvPr>
          <p:cNvPicPr>
            <a:picLocks noChangeAspect="1"/>
          </p:cNvPicPr>
          <p:nvPr/>
        </p:nvPicPr>
        <p:blipFill>
          <a:blip r:embed="rId3"/>
          <a:stretch>
            <a:fillRect/>
          </a:stretch>
        </p:blipFill>
        <p:spPr>
          <a:xfrm>
            <a:off x="3629192" y="2322848"/>
            <a:ext cx="1975275" cy="768163"/>
          </a:xfrm>
          <a:prstGeom prst="rect">
            <a:avLst/>
          </a:prstGeom>
        </p:spPr>
      </p:pic>
      <p:pic>
        <p:nvPicPr>
          <p:cNvPr id="10" name="图片 9">
            <a:extLst>
              <a:ext uri="{FF2B5EF4-FFF2-40B4-BE49-F238E27FC236}">
                <a16:creationId xmlns:a16="http://schemas.microsoft.com/office/drawing/2014/main" id="{2934CA0D-D3BD-C03D-8173-D3B5E122092F}"/>
              </a:ext>
            </a:extLst>
          </p:cNvPr>
          <p:cNvPicPr>
            <a:picLocks noChangeAspect="1"/>
          </p:cNvPicPr>
          <p:nvPr/>
        </p:nvPicPr>
        <p:blipFill>
          <a:blip r:embed="rId4"/>
          <a:stretch>
            <a:fillRect/>
          </a:stretch>
        </p:blipFill>
        <p:spPr>
          <a:xfrm>
            <a:off x="5876948" y="2338090"/>
            <a:ext cx="1999661" cy="762066"/>
          </a:xfrm>
          <a:prstGeom prst="rect">
            <a:avLst/>
          </a:prstGeom>
        </p:spPr>
      </p:pic>
      <p:pic>
        <p:nvPicPr>
          <p:cNvPr id="11" name="图片 10">
            <a:extLst>
              <a:ext uri="{FF2B5EF4-FFF2-40B4-BE49-F238E27FC236}">
                <a16:creationId xmlns:a16="http://schemas.microsoft.com/office/drawing/2014/main" id="{2E2C88B2-8664-3C84-B725-8FE97800C50D}"/>
              </a:ext>
            </a:extLst>
          </p:cNvPr>
          <p:cNvPicPr>
            <a:picLocks noChangeAspect="1"/>
          </p:cNvPicPr>
          <p:nvPr/>
        </p:nvPicPr>
        <p:blipFill>
          <a:blip r:embed="rId5"/>
          <a:stretch>
            <a:fillRect/>
          </a:stretch>
        </p:blipFill>
        <p:spPr>
          <a:xfrm>
            <a:off x="1458448" y="3306766"/>
            <a:ext cx="1999661" cy="841321"/>
          </a:xfrm>
          <a:prstGeom prst="rect">
            <a:avLst/>
          </a:prstGeom>
        </p:spPr>
      </p:pic>
      <p:pic>
        <p:nvPicPr>
          <p:cNvPr id="12" name="图片 11">
            <a:extLst>
              <a:ext uri="{FF2B5EF4-FFF2-40B4-BE49-F238E27FC236}">
                <a16:creationId xmlns:a16="http://schemas.microsoft.com/office/drawing/2014/main" id="{0E32BD37-D720-86FC-67A9-E5A2464876B5}"/>
              </a:ext>
            </a:extLst>
          </p:cNvPr>
          <p:cNvPicPr>
            <a:picLocks noChangeAspect="1"/>
          </p:cNvPicPr>
          <p:nvPr/>
        </p:nvPicPr>
        <p:blipFill>
          <a:blip r:embed="rId6"/>
          <a:stretch>
            <a:fillRect/>
          </a:stretch>
        </p:blipFill>
        <p:spPr>
          <a:xfrm>
            <a:off x="3629192" y="3306766"/>
            <a:ext cx="1987468" cy="786452"/>
          </a:xfrm>
          <a:prstGeom prst="rect">
            <a:avLst/>
          </a:prstGeom>
        </p:spPr>
      </p:pic>
      <p:pic>
        <p:nvPicPr>
          <p:cNvPr id="13" name="图片 12">
            <a:extLst>
              <a:ext uri="{FF2B5EF4-FFF2-40B4-BE49-F238E27FC236}">
                <a16:creationId xmlns:a16="http://schemas.microsoft.com/office/drawing/2014/main" id="{B69C0DEB-34DA-9362-B88D-40F8EB55EFE2}"/>
              </a:ext>
            </a:extLst>
          </p:cNvPr>
          <p:cNvPicPr>
            <a:picLocks noChangeAspect="1"/>
          </p:cNvPicPr>
          <p:nvPr/>
        </p:nvPicPr>
        <p:blipFill>
          <a:blip r:embed="rId7"/>
          <a:stretch>
            <a:fillRect/>
          </a:stretch>
        </p:blipFill>
        <p:spPr>
          <a:xfrm>
            <a:off x="5931816" y="3221350"/>
            <a:ext cx="1889924" cy="1072989"/>
          </a:xfrm>
          <a:prstGeom prst="rect">
            <a:avLst/>
          </a:prstGeom>
        </p:spPr>
      </p:pic>
      <p:sp>
        <p:nvSpPr>
          <p:cNvPr id="15" name="文本框 14">
            <a:extLst>
              <a:ext uri="{FF2B5EF4-FFF2-40B4-BE49-F238E27FC236}">
                <a16:creationId xmlns:a16="http://schemas.microsoft.com/office/drawing/2014/main" id="{7ADE068B-54B6-4F3C-9267-01A60EA1EC96}"/>
              </a:ext>
            </a:extLst>
          </p:cNvPr>
          <p:cNvSpPr txBox="1"/>
          <p:nvPr/>
        </p:nvSpPr>
        <p:spPr>
          <a:xfrm>
            <a:off x="581192" y="4317879"/>
            <a:ext cx="6096000" cy="400110"/>
          </a:xfrm>
          <a:prstGeom prst="rect">
            <a:avLst/>
          </a:prstGeom>
          <a:noFill/>
        </p:spPr>
        <p:txBody>
          <a:bodyPr wrap="square">
            <a:spAutoFit/>
          </a:bodyPr>
          <a:lstStyle/>
          <a:p>
            <a:r>
              <a:rPr lang="en-US" altLang="zh-CN" sz="2000" dirty="0"/>
              <a:t>(3)</a:t>
            </a:r>
            <a:r>
              <a:rPr lang="zh-CN" altLang="en-US" sz="2000" dirty="0"/>
              <a:t>其他人性化设计：</a:t>
            </a:r>
          </a:p>
        </p:txBody>
      </p:sp>
      <p:pic>
        <p:nvPicPr>
          <p:cNvPr id="16" name="图片 15">
            <a:extLst>
              <a:ext uri="{FF2B5EF4-FFF2-40B4-BE49-F238E27FC236}">
                <a16:creationId xmlns:a16="http://schemas.microsoft.com/office/drawing/2014/main" id="{85A1A704-A44C-0D7C-50EE-5CF4DFD8F607}"/>
              </a:ext>
            </a:extLst>
          </p:cNvPr>
          <p:cNvPicPr>
            <a:picLocks noChangeAspect="1"/>
          </p:cNvPicPr>
          <p:nvPr/>
        </p:nvPicPr>
        <p:blipFill>
          <a:blip r:embed="rId8"/>
          <a:stretch>
            <a:fillRect/>
          </a:stretch>
        </p:blipFill>
        <p:spPr>
          <a:xfrm>
            <a:off x="1693790" y="5056388"/>
            <a:ext cx="3127519" cy="810838"/>
          </a:xfrm>
          <a:prstGeom prst="rect">
            <a:avLst/>
          </a:prstGeom>
        </p:spPr>
      </p:pic>
      <p:pic>
        <p:nvPicPr>
          <p:cNvPr id="17" name="图片 16">
            <a:extLst>
              <a:ext uri="{FF2B5EF4-FFF2-40B4-BE49-F238E27FC236}">
                <a16:creationId xmlns:a16="http://schemas.microsoft.com/office/drawing/2014/main" id="{B8F70E29-0065-2931-F19E-9F0AD995849F}"/>
              </a:ext>
            </a:extLst>
          </p:cNvPr>
          <p:cNvPicPr>
            <a:picLocks noChangeAspect="1"/>
          </p:cNvPicPr>
          <p:nvPr/>
        </p:nvPicPr>
        <p:blipFill>
          <a:blip r:embed="rId9"/>
          <a:stretch>
            <a:fillRect/>
          </a:stretch>
        </p:blipFill>
        <p:spPr>
          <a:xfrm>
            <a:off x="6386912" y="4999922"/>
            <a:ext cx="3218967" cy="920576"/>
          </a:xfrm>
          <a:prstGeom prst="rect">
            <a:avLst/>
          </a:prstGeom>
        </p:spPr>
      </p:pic>
      <p:sp>
        <p:nvSpPr>
          <p:cNvPr id="19" name="文本框 18">
            <a:extLst>
              <a:ext uri="{FF2B5EF4-FFF2-40B4-BE49-F238E27FC236}">
                <a16:creationId xmlns:a16="http://schemas.microsoft.com/office/drawing/2014/main" id="{3E50359A-1698-B160-0189-C81933E411DA}"/>
              </a:ext>
            </a:extLst>
          </p:cNvPr>
          <p:cNvSpPr txBox="1"/>
          <p:nvPr/>
        </p:nvSpPr>
        <p:spPr>
          <a:xfrm>
            <a:off x="1805385" y="5944039"/>
            <a:ext cx="3305447" cy="646331"/>
          </a:xfrm>
          <a:prstGeom prst="rect">
            <a:avLst/>
          </a:prstGeom>
          <a:noFill/>
        </p:spPr>
        <p:txBody>
          <a:bodyPr wrap="square">
            <a:spAutoFit/>
          </a:bodyPr>
          <a:lstStyle/>
          <a:p>
            <a:r>
              <a:rPr lang="zh-CN" altLang="en-US" dirty="0"/>
              <a:t>在用户点击保存修改时提示用户“再次点击保存确认修改”。</a:t>
            </a:r>
          </a:p>
        </p:txBody>
      </p:sp>
      <p:sp>
        <p:nvSpPr>
          <p:cNvPr id="21" name="文本框 20">
            <a:extLst>
              <a:ext uri="{FF2B5EF4-FFF2-40B4-BE49-F238E27FC236}">
                <a16:creationId xmlns:a16="http://schemas.microsoft.com/office/drawing/2014/main" id="{5ED88013-B5CD-0BF0-00DA-A71BA6236261}"/>
              </a:ext>
            </a:extLst>
          </p:cNvPr>
          <p:cNvSpPr txBox="1"/>
          <p:nvPr/>
        </p:nvSpPr>
        <p:spPr>
          <a:xfrm>
            <a:off x="6172200" y="5944038"/>
            <a:ext cx="4009858" cy="646331"/>
          </a:xfrm>
          <a:prstGeom prst="rect">
            <a:avLst/>
          </a:prstGeom>
          <a:noFill/>
        </p:spPr>
        <p:txBody>
          <a:bodyPr wrap="square">
            <a:spAutoFit/>
          </a:bodyPr>
          <a:lstStyle/>
          <a:p>
            <a:r>
              <a:rPr lang="zh-CN" altLang="en-US" dirty="0"/>
              <a:t>为了防止用户误触，用户需要连续点击两次退出键才会退出应用。</a:t>
            </a:r>
          </a:p>
        </p:txBody>
      </p:sp>
    </p:spTree>
    <p:extLst>
      <p:ext uri="{BB962C8B-B14F-4D97-AF65-F5344CB8AC3E}">
        <p14:creationId xmlns:p14="http://schemas.microsoft.com/office/powerpoint/2010/main" val="3334701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3" name="文本框 2">
            <a:extLst>
              <a:ext uri="{FF2B5EF4-FFF2-40B4-BE49-F238E27FC236}">
                <a16:creationId xmlns:a16="http://schemas.microsoft.com/office/drawing/2014/main" id="{8EF45501-3038-E9C7-5590-05F71C4F775C}"/>
              </a:ext>
            </a:extLst>
          </p:cNvPr>
          <p:cNvSpPr txBox="1"/>
          <p:nvPr/>
        </p:nvSpPr>
        <p:spPr>
          <a:xfrm>
            <a:off x="771331" y="1619881"/>
            <a:ext cx="8752114" cy="369332"/>
          </a:xfrm>
          <a:prstGeom prst="rect">
            <a:avLst/>
          </a:prstGeom>
          <a:noFill/>
        </p:spPr>
        <p:txBody>
          <a:bodyPr wrap="square" rtlCol="0">
            <a:spAutoFit/>
          </a:bodyPr>
          <a:lstStyle/>
          <a:p>
            <a:r>
              <a:rPr lang="zh-CN" altLang="en-US" dirty="0"/>
              <a:t>    本项目的测试报告是基于腾讯的</a:t>
            </a:r>
            <a:r>
              <a:rPr lang="en-US" altLang="zh-CN" dirty="0" err="1"/>
              <a:t>WeTest</a:t>
            </a:r>
            <a:r>
              <a:rPr lang="zh-CN" altLang="en-US" dirty="0"/>
              <a:t>测试方案，以下为具体的测试方案：</a:t>
            </a:r>
          </a:p>
        </p:txBody>
      </p:sp>
      <p:pic>
        <p:nvPicPr>
          <p:cNvPr id="4" name="图片 3">
            <a:extLst>
              <a:ext uri="{FF2B5EF4-FFF2-40B4-BE49-F238E27FC236}">
                <a16:creationId xmlns:a16="http://schemas.microsoft.com/office/drawing/2014/main" id="{A6F0E137-11C6-A7CE-C96E-88426ED8A454}"/>
              </a:ext>
            </a:extLst>
          </p:cNvPr>
          <p:cNvPicPr>
            <a:picLocks noChangeAspect="1"/>
          </p:cNvPicPr>
          <p:nvPr/>
        </p:nvPicPr>
        <p:blipFill>
          <a:blip r:embed="rId2"/>
          <a:stretch>
            <a:fillRect/>
          </a:stretch>
        </p:blipFill>
        <p:spPr>
          <a:xfrm>
            <a:off x="2683682" y="2460751"/>
            <a:ext cx="5838959" cy="1582410"/>
          </a:xfrm>
          <a:prstGeom prst="rect">
            <a:avLst/>
          </a:prstGeom>
        </p:spPr>
      </p:pic>
      <p:sp>
        <p:nvSpPr>
          <p:cNvPr id="5" name="文本框 4">
            <a:extLst>
              <a:ext uri="{FF2B5EF4-FFF2-40B4-BE49-F238E27FC236}">
                <a16:creationId xmlns:a16="http://schemas.microsoft.com/office/drawing/2014/main" id="{DBE6CA79-62E4-3214-733F-6DE3BEB0ABA8}"/>
              </a:ext>
            </a:extLst>
          </p:cNvPr>
          <p:cNvSpPr txBox="1"/>
          <p:nvPr/>
        </p:nvSpPr>
        <p:spPr>
          <a:xfrm>
            <a:off x="1038808" y="4437543"/>
            <a:ext cx="8944948" cy="1661993"/>
          </a:xfrm>
          <a:prstGeom prst="rect">
            <a:avLst/>
          </a:prstGeom>
          <a:noFill/>
        </p:spPr>
        <p:txBody>
          <a:bodyPr wrap="square" rtlCol="0">
            <a:spAutoFit/>
          </a:bodyPr>
          <a:lstStyle/>
          <a:p>
            <a:pPr algn="l"/>
            <a:r>
              <a:rPr lang="zh-CN" altLang="zh-CN" sz="2000" b="1" kern="0" dirty="0">
                <a:solidFill>
                  <a:srgbClr val="000000"/>
                </a:solidFill>
                <a:effectLst/>
                <a:latin typeface="宋体" panose="02010600030101010101" pitchFamily="2" charset="-122"/>
                <a:ea typeface="宋体" panose="02010600030101010101" pitchFamily="2" charset="-122"/>
                <a:cs typeface="Segoe UI" panose="020B0502040204020203" pitchFamily="34" charset="0"/>
              </a:rPr>
              <a:t>问题机型</a:t>
            </a:r>
            <a:r>
              <a:rPr lang="zh-CN" altLang="en-US" sz="2000" b="1" kern="0" dirty="0">
                <a:solidFill>
                  <a:srgbClr val="000000"/>
                </a:solidFill>
                <a:effectLst/>
                <a:latin typeface="宋体" panose="02010600030101010101" pitchFamily="2" charset="-122"/>
                <a:ea typeface="宋体" panose="02010600030101010101" pitchFamily="2" charset="-122"/>
                <a:cs typeface="Segoe UI" panose="020B0502040204020203" pitchFamily="34" charset="0"/>
              </a:rPr>
              <a:t>：</a:t>
            </a:r>
            <a:endParaRPr lang="zh-CN"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algn="l" fontAlgn="t" latinLnBrk="1">
              <a:spcAft>
                <a:spcPts val="1200"/>
              </a:spcAft>
            </a:pPr>
            <a:r>
              <a:rPr lang="en-US" altLang="zh-CN" dirty="0"/>
              <a:t>OPPO A8 </a:t>
            </a:r>
            <a:r>
              <a:rPr lang="zh-CN" altLang="zh-CN" dirty="0"/>
              <a:t>、</a:t>
            </a:r>
            <a:r>
              <a:rPr lang="en-US" altLang="zh-CN" dirty="0"/>
              <a:t>VIVO Y97 </a:t>
            </a:r>
            <a:r>
              <a:rPr lang="zh-CN" altLang="zh-CN" dirty="0"/>
              <a:t>、</a:t>
            </a:r>
            <a:r>
              <a:rPr lang="en-US" altLang="zh-CN" dirty="0"/>
              <a:t>OPPO A9</a:t>
            </a:r>
            <a:r>
              <a:rPr lang="zh-CN" altLang="zh-CN" dirty="0"/>
              <a:t>、</a:t>
            </a:r>
            <a:r>
              <a:rPr lang="en-US" altLang="zh-CN" dirty="0"/>
              <a:t>vivo X9(VIVO X9)</a:t>
            </a:r>
            <a:r>
              <a:rPr lang="zh-CN" altLang="zh-CN" dirty="0"/>
              <a:t>、</a:t>
            </a:r>
            <a:r>
              <a:rPr lang="en-US" altLang="zh-CN" dirty="0"/>
              <a:t>OPPO A3</a:t>
            </a:r>
            <a:r>
              <a:rPr lang="zh-CN" altLang="zh-CN" dirty="0"/>
              <a:t>、华为</a:t>
            </a:r>
            <a:r>
              <a:rPr lang="en-US" altLang="zh-CN" dirty="0"/>
              <a:t>nova 4e</a:t>
            </a:r>
            <a:r>
              <a:rPr lang="zh-CN" altLang="zh-CN" dirty="0"/>
              <a:t>、</a:t>
            </a:r>
            <a:r>
              <a:rPr lang="en-US" altLang="zh-CN" dirty="0"/>
              <a:t>VIVO X21A</a:t>
            </a:r>
            <a:r>
              <a:rPr lang="zh-CN" altLang="zh-CN" dirty="0"/>
              <a:t>、</a:t>
            </a:r>
            <a:r>
              <a:rPr lang="en-US" altLang="zh-CN" dirty="0"/>
              <a:t>VIVO Y3</a:t>
            </a:r>
            <a:r>
              <a:rPr lang="zh-CN" altLang="zh-CN" dirty="0"/>
              <a:t>、</a:t>
            </a:r>
            <a:r>
              <a:rPr lang="en-US" altLang="zh-CN" dirty="0"/>
              <a:t>OPPO R15</a:t>
            </a:r>
            <a:r>
              <a:rPr lang="zh-CN" altLang="zh-CN" dirty="0"/>
              <a:t>、</a:t>
            </a:r>
            <a:r>
              <a:rPr lang="en-US" altLang="zh-CN" dirty="0"/>
              <a:t>OPPO R11s</a:t>
            </a:r>
            <a:r>
              <a:rPr lang="zh-CN" altLang="zh-CN" dirty="0"/>
              <a:t>、</a:t>
            </a:r>
            <a:r>
              <a:rPr lang="en-US" altLang="zh-CN" dirty="0"/>
              <a:t>OPPO R11</a:t>
            </a:r>
            <a:r>
              <a:rPr lang="zh-CN" altLang="zh-CN" dirty="0"/>
              <a:t>、</a:t>
            </a:r>
            <a:r>
              <a:rPr lang="en-US" altLang="zh-CN" dirty="0"/>
              <a:t>OPPO R17</a:t>
            </a:r>
            <a:r>
              <a:rPr lang="zh-CN" altLang="zh-CN" dirty="0"/>
              <a:t>、荣耀</a:t>
            </a:r>
            <a:r>
              <a:rPr lang="en-US" altLang="zh-CN" dirty="0"/>
              <a:t>8X</a:t>
            </a:r>
            <a:r>
              <a:rPr lang="zh-CN" altLang="zh-CN" dirty="0"/>
              <a:t>、华为</a:t>
            </a:r>
            <a:r>
              <a:rPr lang="en-US" altLang="zh-CN" dirty="0"/>
              <a:t> nova 4</a:t>
            </a:r>
            <a:r>
              <a:rPr lang="zh-CN" altLang="zh-CN" dirty="0"/>
              <a:t>、华为</a:t>
            </a:r>
            <a:r>
              <a:rPr lang="en-US" altLang="zh-CN" dirty="0"/>
              <a:t>P30 Pro</a:t>
            </a:r>
            <a:endParaRPr lang="zh-CN" altLang="zh-CN" dirty="0"/>
          </a:p>
          <a:p>
            <a:endParaRPr lang="zh-CN" altLang="en-US" dirty="0"/>
          </a:p>
        </p:txBody>
      </p:sp>
      <p:sp>
        <p:nvSpPr>
          <p:cNvPr id="6" name="文本框 5">
            <a:extLst>
              <a:ext uri="{FF2B5EF4-FFF2-40B4-BE49-F238E27FC236}">
                <a16:creationId xmlns:a16="http://schemas.microsoft.com/office/drawing/2014/main" id="{75AA43D5-617E-4CCF-98ED-EED5E13DCF3C}"/>
              </a:ext>
            </a:extLst>
          </p:cNvPr>
          <p:cNvSpPr txBox="1"/>
          <p:nvPr/>
        </p:nvSpPr>
        <p:spPr>
          <a:xfrm>
            <a:off x="1038808" y="2460751"/>
            <a:ext cx="1766596" cy="369332"/>
          </a:xfrm>
          <a:prstGeom prst="rect">
            <a:avLst/>
          </a:prstGeom>
          <a:noFill/>
        </p:spPr>
        <p:txBody>
          <a:bodyPr wrap="square" rtlCol="0">
            <a:spAutoFit/>
          </a:bodyPr>
          <a:lstStyle/>
          <a:p>
            <a:r>
              <a:rPr lang="zh-CN" altLang="en-US" dirty="0"/>
              <a:t>测试结果：</a:t>
            </a:r>
          </a:p>
        </p:txBody>
      </p:sp>
    </p:spTree>
    <p:extLst>
      <p:ext uri="{BB962C8B-B14F-4D97-AF65-F5344CB8AC3E}">
        <p14:creationId xmlns:p14="http://schemas.microsoft.com/office/powerpoint/2010/main" val="3975631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83793" y="151918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未通过设备分布：</a:t>
            </a:r>
          </a:p>
        </p:txBody>
      </p:sp>
      <p:pic>
        <p:nvPicPr>
          <p:cNvPr id="10" name="图片 9">
            <a:extLst>
              <a:ext uri="{FF2B5EF4-FFF2-40B4-BE49-F238E27FC236}">
                <a16:creationId xmlns:a16="http://schemas.microsoft.com/office/drawing/2014/main" id="{97DC68BD-D321-FD09-6241-72156CC9312C}"/>
              </a:ext>
            </a:extLst>
          </p:cNvPr>
          <p:cNvPicPr>
            <a:picLocks noChangeAspect="1"/>
          </p:cNvPicPr>
          <p:nvPr/>
        </p:nvPicPr>
        <p:blipFill>
          <a:blip r:embed="rId2"/>
          <a:stretch>
            <a:fillRect/>
          </a:stretch>
        </p:blipFill>
        <p:spPr>
          <a:xfrm>
            <a:off x="2286313" y="1703849"/>
            <a:ext cx="3859451" cy="1969003"/>
          </a:xfrm>
          <a:prstGeom prst="rect">
            <a:avLst/>
          </a:prstGeom>
        </p:spPr>
      </p:pic>
      <p:pic>
        <p:nvPicPr>
          <p:cNvPr id="11" name="图片 10">
            <a:extLst>
              <a:ext uri="{FF2B5EF4-FFF2-40B4-BE49-F238E27FC236}">
                <a16:creationId xmlns:a16="http://schemas.microsoft.com/office/drawing/2014/main" id="{B0DF4486-1C15-E5BD-1AEE-696E1DB6AFA5}"/>
              </a:ext>
            </a:extLst>
          </p:cNvPr>
          <p:cNvPicPr>
            <a:picLocks noChangeAspect="1"/>
          </p:cNvPicPr>
          <p:nvPr/>
        </p:nvPicPr>
        <p:blipFill>
          <a:blip r:embed="rId3"/>
          <a:stretch>
            <a:fillRect/>
          </a:stretch>
        </p:blipFill>
        <p:spPr>
          <a:xfrm>
            <a:off x="6711824" y="1764037"/>
            <a:ext cx="3632718" cy="2082456"/>
          </a:xfrm>
          <a:prstGeom prst="rect">
            <a:avLst/>
          </a:prstGeom>
        </p:spPr>
      </p:pic>
      <p:pic>
        <p:nvPicPr>
          <p:cNvPr id="12" name="图片 11">
            <a:extLst>
              <a:ext uri="{FF2B5EF4-FFF2-40B4-BE49-F238E27FC236}">
                <a16:creationId xmlns:a16="http://schemas.microsoft.com/office/drawing/2014/main" id="{554ECE94-326A-5F6E-0C29-9968187D3276}"/>
              </a:ext>
            </a:extLst>
          </p:cNvPr>
          <p:cNvPicPr>
            <a:picLocks noChangeAspect="1"/>
          </p:cNvPicPr>
          <p:nvPr/>
        </p:nvPicPr>
        <p:blipFill>
          <a:blip r:embed="rId4"/>
          <a:stretch>
            <a:fillRect/>
          </a:stretch>
        </p:blipFill>
        <p:spPr>
          <a:xfrm>
            <a:off x="2479146" y="4174494"/>
            <a:ext cx="3142822" cy="1969037"/>
          </a:xfrm>
          <a:prstGeom prst="rect">
            <a:avLst/>
          </a:prstGeom>
        </p:spPr>
      </p:pic>
      <p:pic>
        <p:nvPicPr>
          <p:cNvPr id="13" name="图片 12">
            <a:extLst>
              <a:ext uri="{FF2B5EF4-FFF2-40B4-BE49-F238E27FC236}">
                <a16:creationId xmlns:a16="http://schemas.microsoft.com/office/drawing/2014/main" id="{FFBD40A1-8BB5-7EAF-332E-42DAB38455D8}"/>
              </a:ext>
            </a:extLst>
          </p:cNvPr>
          <p:cNvPicPr>
            <a:picLocks noChangeAspect="1"/>
          </p:cNvPicPr>
          <p:nvPr/>
        </p:nvPicPr>
        <p:blipFill>
          <a:blip r:embed="rId5"/>
          <a:stretch>
            <a:fillRect/>
          </a:stretch>
        </p:blipFill>
        <p:spPr>
          <a:xfrm>
            <a:off x="6711824" y="4199119"/>
            <a:ext cx="3298725" cy="1944412"/>
          </a:xfrm>
          <a:prstGeom prst="rect">
            <a:avLst/>
          </a:prstGeom>
        </p:spPr>
      </p:pic>
    </p:spTree>
    <p:extLst>
      <p:ext uri="{BB962C8B-B14F-4D97-AF65-F5344CB8AC3E}">
        <p14:creationId xmlns:p14="http://schemas.microsoft.com/office/powerpoint/2010/main" val="337462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1080952" y="1705795"/>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性能概况：</a:t>
            </a:r>
          </a:p>
        </p:txBody>
      </p:sp>
      <p:pic>
        <p:nvPicPr>
          <p:cNvPr id="3" name="图片 2">
            <a:extLst>
              <a:ext uri="{FF2B5EF4-FFF2-40B4-BE49-F238E27FC236}">
                <a16:creationId xmlns:a16="http://schemas.microsoft.com/office/drawing/2014/main" id="{D9C18094-6961-5DC6-7062-1E93853395F3}"/>
              </a:ext>
            </a:extLst>
          </p:cNvPr>
          <p:cNvPicPr>
            <a:picLocks noChangeAspect="1"/>
          </p:cNvPicPr>
          <p:nvPr/>
        </p:nvPicPr>
        <p:blipFill>
          <a:blip r:embed="rId2"/>
          <a:stretch>
            <a:fillRect/>
          </a:stretch>
        </p:blipFill>
        <p:spPr>
          <a:xfrm>
            <a:off x="1499414" y="2347074"/>
            <a:ext cx="8807868" cy="2977595"/>
          </a:xfrm>
          <a:prstGeom prst="rect">
            <a:avLst/>
          </a:prstGeom>
        </p:spPr>
      </p:pic>
    </p:spTree>
    <p:extLst>
      <p:ext uri="{BB962C8B-B14F-4D97-AF65-F5344CB8AC3E}">
        <p14:creationId xmlns:p14="http://schemas.microsoft.com/office/powerpoint/2010/main" val="294857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40250" y="152540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性能具体分析：</a:t>
            </a:r>
          </a:p>
        </p:txBody>
      </p:sp>
      <p:pic>
        <p:nvPicPr>
          <p:cNvPr id="4" name="图片 3">
            <a:extLst>
              <a:ext uri="{FF2B5EF4-FFF2-40B4-BE49-F238E27FC236}">
                <a16:creationId xmlns:a16="http://schemas.microsoft.com/office/drawing/2014/main" id="{5CE50122-948A-62AA-4E0F-AAB106D176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813" y="2088738"/>
            <a:ext cx="4248241" cy="1818775"/>
          </a:xfrm>
          <a:prstGeom prst="rect">
            <a:avLst/>
          </a:prstGeom>
          <a:noFill/>
          <a:ln>
            <a:noFill/>
          </a:ln>
        </p:spPr>
      </p:pic>
      <p:pic>
        <p:nvPicPr>
          <p:cNvPr id="5" name="图片 4">
            <a:extLst>
              <a:ext uri="{FF2B5EF4-FFF2-40B4-BE49-F238E27FC236}">
                <a16:creationId xmlns:a16="http://schemas.microsoft.com/office/drawing/2014/main" id="{9474375F-522B-0D3B-D15B-C99C2AF0F5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4404" y="2009192"/>
            <a:ext cx="4763724" cy="2039466"/>
          </a:xfrm>
          <a:prstGeom prst="rect">
            <a:avLst/>
          </a:prstGeom>
          <a:noFill/>
          <a:ln>
            <a:noFill/>
          </a:ln>
        </p:spPr>
      </p:pic>
      <p:pic>
        <p:nvPicPr>
          <p:cNvPr id="7" name="图片 6">
            <a:extLst>
              <a:ext uri="{FF2B5EF4-FFF2-40B4-BE49-F238E27FC236}">
                <a16:creationId xmlns:a16="http://schemas.microsoft.com/office/drawing/2014/main" id="{63E919DD-C11E-66F4-FC95-5C5AF297C0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923" y="4200457"/>
            <a:ext cx="5288838" cy="2264280"/>
          </a:xfrm>
          <a:prstGeom prst="rect">
            <a:avLst/>
          </a:prstGeom>
          <a:noFill/>
          <a:ln>
            <a:noFill/>
          </a:ln>
        </p:spPr>
      </p:pic>
      <p:pic>
        <p:nvPicPr>
          <p:cNvPr id="8" name="图片 7">
            <a:extLst>
              <a:ext uri="{FF2B5EF4-FFF2-40B4-BE49-F238E27FC236}">
                <a16:creationId xmlns:a16="http://schemas.microsoft.com/office/drawing/2014/main" id="{83DDB707-568E-9A53-C113-2424625641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4404" y="4270258"/>
            <a:ext cx="5274310" cy="2258060"/>
          </a:xfrm>
          <a:prstGeom prst="rect">
            <a:avLst/>
          </a:prstGeom>
          <a:noFill/>
          <a:ln>
            <a:noFill/>
          </a:ln>
        </p:spPr>
      </p:pic>
    </p:spTree>
    <p:extLst>
      <p:ext uri="{BB962C8B-B14F-4D97-AF65-F5344CB8AC3E}">
        <p14:creationId xmlns:p14="http://schemas.microsoft.com/office/powerpoint/2010/main" val="304529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40250" y="152540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性能具体分析：</a:t>
            </a:r>
          </a:p>
        </p:txBody>
      </p:sp>
      <p:pic>
        <p:nvPicPr>
          <p:cNvPr id="3" name="图片 2">
            <a:extLst>
              <a:ext uri="{FF2B5EF4-FFF2-40B4-BE49-F238E27FC236}">
                <a16:creationId xmlns:a16="http://schemas.microsoft.com/office/drawing/2014/main" id="{36F40B4E-7158-1C65-B6DB-52844F820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4959" y="1525403"/>
            <a:ext cx="5274310" cy="2258060"/>
          </a:xfrm>
          <a:prstGeom prst="rect">
            <a:avLst/>
          </a:prstGeom>
          <a:noFill/>
          <a:ln>
            <a:noFill/>
          </a:ln>
        </p:spPr>
      </p:pic>
      <p:pic>
        <p:nvPicPr>
          <p:cNvPr id="9" name="图片 8">
            <a:extLst>
              <a:ext uri="{FF2B5EF4-FFF2-40B4-BE49-F238E27FC236}">
                <a16:creationId xmlns:a16="http://schemas.microsoft.com/office/drawing/2014/main" id="{787732F0-0302-85D3-4F06-A05A76E014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8845" y="4203567"/>
            <a:ext cx="5274310" cy="2258060"/>
          </a:xfrm>
          <a:prstGeom prst="rect">
            <a:avLst/>
          </a:prstGeom>
          <a:noFill/>
          <a:ln>
            <a:noFill/>
          </a:ln>
        </p:spPr>
      </p:pic>
    </p:spTree>
    <p:extLst>
      <p:ext uri="{BB962C8B-B14F-4D97-AF65-F5344CB8AC3E}">
        <p14:creationId xmlns:p14="http://schemas.microsoft.com/office/powerpoint/2010/main" val="1346877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五、用户体验记录与分析</a:t>
            </a:r>
          </a:p>
        </p:txBody>
      </p:sp>
      <p:graphicFrame>
        <p:nvGraphicFramePr>
          <p:cNvPr id="4" name="表格 3">
            <a:extLst>
              <a:ext uri="{FF2B5EF4-FFF2-40B4-BE49-F238E27FC236}">
                <a16:creationId xmlns:a16="http://schemas.microsoft.com/office/drawing/2014/main" id="{AA8E19DD-7BB2-B07A-EF5C-5600818EF568}"/>
              </a:ext>
            </a:extLst>
          </p:cNvPr>
          <p:cNvGraphicFramePr>
            <a:graphicFrameLocks noGrp="1"/>
          </p:cNvGraphicFramePr>
          <p:nvPr>
            <p:extLst>
              <p:ext uri="{D42A27DB-BD31-4B8C-83A1-F6EECF244321}">
                <p14:modId xmlns:p14="http://schemas.microsoft.com/office/powerpoint/2010/main" val="2742116253"/>
              </p:ext>
            </p:extLst>
          </p:nvPr>
        </p:nvGraphicFramePr>
        <p:xfrm>
          <a:off x="581193" y="1412191"/>
          <a:ext cx="11029615" cy="5440680"/>
        </p:xfrm>
        <a:graphic>
          <a:graphicData uri="http://schemas.openxmlformats.org/drawingml/2006/table">
            <a:tbl>
              <a:tblPr firstRow="1" firstCol="1" bandRow="1"/>
              <a:tblGrid>
                <a:gridCol w="969396">
                  <a:extLst>
                    <a:ext uri="{9D8B030D-6E8A-4147-A177-3AD203B41FA5}">
                      <a16:colId xmlns:a16="http://schemas.microsoft.com/office/drawing/2014/main" val="113135997"/>
                    </a:ext>
                  </a:extLst>
                </a:gridCol>
                <a:gridCol w="1351199">
                  <a:extLst>
                    <a:ext uri="{9D8B030D-6E8A-4147-A177-3AD203B41FA5}">
                      <a16:colId xmlns:a16="http://schemas.microsoft.com/office/drawing/2014/main" val="516131854"/>
                    </a:ext>
                  </a:extLst>
                </a:gridCol>
                <a:gridCol w="962924">
                  <a:extLst>
                    <a:ext uri="{9D8B030D-6E8A-4147-A177-3AD203B41FA5}">
                      <a16:colId xmlns:a16="http://schemas.microsoft.com/office/drawing/2014/main" val="3146965320"/>
                    </a:ext>
                  </a:extLst>
                </a:gridCol>
                <a:gridCol w="2509711">
                  <a:extLst>
                    <a:ext uri="{9D8B030D-6E8A-4147-A177-3AD203B41FA5}">
                      <a16:colId xmlns:a16="http://schemas.microsoft.com/office/drawing/2014/main" val="3947552476"/>
                    </a:ext>
                  </a:extLst>
                </a:gridCol>
                <a:gridCol w="2708711">
                  <a:extLst>
                    <a:ext uri="{9D8B030D-6E8A-4147-A177-3AD203B41FA5}">
                      <a16:colId xmlns:a16="http://schemas.microsoft.com/office/drawing/2014/main" val="1774119666"/>
                    </a:ext>
                  </a:extLst>
                </a:gridCol>
                <a:gridCol w="2527674">
                  <a:extLst>
                    <a:ext uri="{9D8B030D-6E8A-4147-A177-3AD203B41FA5}">
                      <a16:colId xmlns:a16="http://schemas.microsoft.com/office/drawing/2014/main" val="892536820"/>
                    </a:ext>
                  </a:extLst>
                </a:gridCol>
              </a:tblGrid>
              <a:tr h="243254">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序号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用户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角色</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应用评价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改进意见</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开发者分析</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8992841"/>
                  </a:ext>
                </a:extLst>
              </a:tr>
              <a:tr h="973015">
                <a:tc>
                  <a:txBody>
                    <a:bodyPr/>
                    <a:lstStyle/>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曹阳</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指导老师</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整体还行</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建议可以更改组队消息中超过截止日期的卡片的颜色</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后续会将组队消息中截止日期超过当前日期的部分字体颜色进行了修改，以便于用户区分</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6572054"/>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熊丰</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界面衔接的很好，功能完善，整体很美观干净</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希望可以实现分享或邀请成员功能</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793618"/>
                  </a:ext>
                </a:extLst>
              </a:tr>
              <a:tr h="867361">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张嘉杰</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界面简洁美观，就是字体有点大</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希望字体可以进行调整</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958156"/>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罗玉文</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感觉这类软件较为少见，也很实用，期待后续的进一步开发</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建议在选择截止日期时有个日期选择控件，不用手动输入</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后期会添加日期控件进行改善</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3665525"/>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郑浩笙</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还不错</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某些地方颜色有点鲜艳</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对于颜色过于鲜艳的问题，开发者将继续调整。</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772228"/>
                  </a:ext>
                </a:extLst>
              </a:tr>
            </a:tbl>
          </a:graphicData>
        </a:graphic>
      </p:graphicFrame>
    </p:spTree>
    <p:extLst>
      <p:ext uri="{BB962C8B-B14F-4D97-AF65-F5344CB8AC3E}">
        <p14:creationId xmlns:p14="http://schemas.microsoft.com/office/powerpoint/2010/main" val="425373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五、用户体验记录与分析</a:t>
            </a:r>
          </a:p>
        </p:txBody>
      </p:sp>
      <p:graphicFrame>
        <p:nvGraphicFramePr>
          <p:cNvPr id="4" name="表格 3">
            <a:extLst>
              <a:ext uri="{FF2B5EF4-FFF2-40B4-BE49-F238E27FC236}">
                <a16:creationId xmlns:a16="http://schemas.microsoft.com/office/drawing/2014/main" id="{BAF989E4-DCB7-C896-695F-652247FE64E9}"/>
              </a:ext>
            </a:extLst>
          </p:cNvPr>
          <p:cNvGraphicFramePr>
            <a:graphicFrameLocks noGrp="1"/>
          </p:cNvGraphicFramePr>
          <p:nvPr>
            <p:extLst>
              <p:ext uri="{D42A27DB-BD31-4B8C-83A1-F6EECF244321}">
                <p14:modId xmlns:p14="http://schemas.microsoft.com/office/powerpoint/2010/main" val="4211514145"/>
              </p:ext>
            </p:extLst>
          </p:nvPr>
        </p:nvGraphicFramePr>
        <p:xfrm>
          <a:off x="1283676" y="1304925"/>
          <a:ext cx="9390185" cy="5608320"/>
        </p:xfrm>
        <a:graphic>
          <a:graphicData uri="http://schemas.openxmlformats.org/drawingml/2006/table">
            <a:tbl>
              <a:tblPr firstRow="1" firstCol="1" bandRow="1"/>
              <a:tblGrid>
                <a:gridCol w="825304">
                  <a:extLst>
                    <a:ext uri="{9D8B030D-6E8A-4147-A177-3AD203B41FA5}">
                      <a16:colId xmlns:a16="http://schemas.microsoft.com/office/drawing/2014/main" val="1467889394"/>
                    </a:ext>
                  </a:extLst>
                </a:gridCol>
                <a:gridCol w="1150358">
                  <a:extLst>
                    <a:ext uri="{9D8B030D-6E8A-4147-A177-3AD203B41FA5}">
                      <a16:colId xmlns:a16="http://schemas.microsoft.com/office/drawing/2014/main" val="3577372319"/>
                    </a:ext>
                  </a:extLst>
                </a:gridCol>
                <a:gridCol w="819797">
                  <a:extLst>
                    <a:ext uri="{9D8B030D-6E8A-4147-A177-3AD203B41FA5}">
                      <a16:colId xmlns:a16="http://schemas.microsoft.com/office/drawing/2014/main" val="805465336"/>
                    </a:ext>
                  </a:extLst>
                </a:gridCol>
                <a:gridCol w="2142046">
                  <a:extLst>
                    <a:ext uri="{9D8B030D-6E8A-4147-A177-3AD203B41FA5}">
                      <a16:colId xmlns:a16="http://schemas.microsoft.com/office/drawing/2014/main" val="3802926783"/>
                    </a:ext>
                  </a:extLst>
                </a:gridCol>
                <a:gridCol w="2300717">
                  <a:extLst>
                    <a:ext uri="{9D8B030D-6E8A-4147-A177-3AD203B41FA5}">
                      <a16:colId xmlns:a16="http://schemas.microsoft.com/office/drawing/2014/main" val="3818273570"/>
                    </a:ext>
                  </a:extLst>
                </a:gridCol>
                <a:gridCol w="2151963">
                  <a:extLst>
                    <a:ext uri="{9D8B030D-6E8A-4147-A177-3AD203B41FA5}">
                      <a16:colId xmlns:a16="http://schemas.microsoft.com/office/drawing/2014/main" val="2471096302"/>
                    </a:ext>
                  </a:extLst>
                </a:gridCol>
              </a:tblGrid>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郭楷恒</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挺好的</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希望可以实现连续点击两次才退出应用，不然有时会误触退出</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831748"/>
                  </a:ext>
                </a:extLst>
              </a:tr>
              <a:tr h="681882">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李渊</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级通信学院学生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动画流畅，界面友好，使用方便</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希望能够在用户点击保存修改时提示用户再次点击</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046198"/>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8</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徐瑞</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挺好用的</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如果可以实现对内的聊天功能更好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我们正在探索中，未来会继续完善该功能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31117"/>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林宇凯</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级土木工程学院学生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还可以，就是每次使用都要登录有点麻烦</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希望可以实现保持登录的功能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877066"/>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黄岳豪</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很好，没什么问题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希望“首页”的组队信息展示卡片之间能够添加一些间隙</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797330"/>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11</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纪金胜</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级材料学院学生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设计的很不错，功能也相对完善，期待软件的上架</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加入团队前，希望能增加一些与队长沟通的功能，方便进一步了解该团队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304112"/>
                  </a:ext>
                </a:extLst>
              </a:tr>
            </a:tbl>
          </a:graphicData>
        </a:graphic>
      </p:graphicFrame>
    </p:spTree>
    <p:extLst>
      <p:ext uri="{BB962C8B-B14F-4D97-AF65-F5344CB8AC3E}">
        <p14:creationId xmlns:p14="http://schemas.microsoft.com/office/powerpoint/2010/main" val="115362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六、已完成的改进和存在的问题</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sp>
        <p:nvSpPr>
          <p:cNvPr id="5" name="文本框 4">
            <a:extLst>
              <a:ext uri="{FF2B5EF4-FFF2-40B4-BE49-F238E27FC236}">
                <a16:creationId xmlns:a16="http://schemas.microsoft.com/office/drawing/2014/main" id="{0514853C-6297-6252-AB39-7BAF11302936}"/>
              </a:ext>
            </a:extLst>
          </p:cNvPr>
          <p:cNvSpPr txBox="1"/>
          <p:nvPr/>
        </p:nvSpPr>
        <p:spPr>
          <a:xfrm>
            <a:off x="752474" y="1538318"/>
            <a:ext cx="9563101" cy="4739759"/>
          </a:xfrm>
          <a:prstGeom prst="rect">
            <a:avLst/>
          </a:prstGeom>
          <a:noFill/>
        </p:spPr>
        <p:txBody>
          <a:bodyPr wrap="square">
            <a:spAutoFit/>
          </a:bodyPr>
          <a:lstStyle/>
          <a:p>
            <a:r>
              <a:rPr lang="zh-CN" altLang="en-US" sz="2400" dirty="0"/>
              <a:t>已完成的</a:t>
            </a:r>
            <a:r>
              <a:rPr lang="zh-CN" altLang="en-US" sz="2400" dirty="0">
                <a:highlight>
                  <a:srgbClr val="FFFF00"/>
                </a:highlight>
              </a:rPr>
              <a:t>改进</a:t>
            </a:r>
            <a:r>
              <a:rPr lang="zh-CN" altLang="en-US" sz="2000" dirty="0"/>
              <a:t>：</a:t>
            </a:r>
          </a:p>
          <a:p>
            <a:endParaRPr lang="zh-CN" altLang="en-US" dirty="0"/>
          </a:p>
          <a:p>
            <a:r>
              <a:rPr lang="en-US" altLang="zh-CN" sz="2000" dirty="0"/>
              <a:t>1</a:t>
            </a:r>
            <a:r>
              <a:rPr lang="zh-CN" altLang="en-US" sz="2000" dirty="0"/>
              <a:t>、在用户点击保存修改时提示用户“再次点击保存确认修改”。</a:t>
            </a:r>
          </a:p>
          <a:p>
            <a:r>
              <a:rPr lang="en-US" altLang="zh-CN" sz="2000" dirty="0"/>
              <a:t>2</a:t>
            </a:r>
            <a:r>
              <a:rPr lang="zh-CN" altLang="en-US" sz="2000" dirty="0"/>
              <a:t>、用户需要连续点击两次退出键才会退出应用。</a:t>
            </a:r>
          </a:p>
          <a:p>
            <a:r>
              <a:rPr lang="en-US" altLang="zh-CN" sz="2000" dirty="0"/>
              <a:t>3</a:t>
            </a:r>
            <a:r>
              <a:rPr lang="zh-CN" altLang="en-US" sz="2000" dirty="0"/>
              <a:t>、优化主页组队信息字体的样式，优化部分背景与动画。</a:t>
            </a:r>
          </a:p>
          <a:p>
            <a:r>
              <a:rPr lang="en-US" altLang="zh-CN" sz="2000" dirty="0"/>
              <a:t>4</a:t>
            </a:r>
            <a:r>
              <a:rPr lang="zh-CN" altLang="en-US" sz="2000" dirty="0"/>
              <a:t>、 在创建组队信息页面中的截止日期填写使用日期选择控件，而不是手动填写。</a:t>
            </a:r>
            <a:endParaRPr lang="en-US" altLang="zh-CN" sz="2000" dirty="0"/>
          </a:p>
          <a:p>
            <a:r>
              <a:rPr lang="en-US" altLang="zh-CN" sz="2000" dirty="0"/>
              <a:t>5</a:t>
            </a:r>
            <a:r>
              <a:rPr lang="zh-CN" altLang="en-US" sz="2000" dirty="0"/>
              <a:t>、为首页组队信息卡片之间增加间隙，优化样式。</a:t>
            </a:r>
            <a:endParaRPr lang="en-US" altLang="zh-CN" sz="2000" dirty="0"/>
          </a:p>
          <a:p>
            <a:r>
              <a:rPr lang="en-US" altLang="zh-CN" sz="2000" dirty="0"/>
              <a:t>6</a:t>
            </a:r>
            <a:r>
              <a:rPr lang="zh-CN" altLang="en-US" sz="2000" dirty="0"/>
              <a:t>、已经将组队消息中截止日期超过当前日期的部分字体颜色进行了修改，以便于用户区分。</a:t>
            </a:r>
          </a:p>
          <a:p>
            <a:endParaRPr lang="zh-CN" altLang="en-US" sz="2000" dirty="0"/>
          </a:p>
          <a:p>
            <a:endParaRPr lang="zh-CN" altLang="en-US" dirty="0"/>
          </a:p>
          <a:p>
            <a:r>
              <a:rPr lang="zh-CN" altLang="en-US" sz="2400" dirty="0"/>
              <a:t>存在（还未实现）的</a:t>
            </a:r>
            <a:r>
              <a:rPr lang="zh-CN" altLang="en-US" sz="2400" dirty="0">
                <a:highlight>
                  <a:srgbClr val="FFFF00"/>
                </a:highlight>
              </a:rPr>
              <a:t>问题</a:t>
            </a:r>
            <a:r>
              <a:rPr lang="zh-CN" altLang="en-US" sz="2000" dirty="0"/>
              <a:t>：</a:t>
            </a:r>
          </a:p>
          <a:p>
            <a:endParaRPr lang="zh-CN" altLang="en-US" dirty="0"/>
          </a:p>
          <a:p>
            <a:r>
              <a:rPr lang="en-US" altLang="zh-CN" sz="2000" dirty="0"/>
              <a:t>1</a:t>
            </a:r>
            <a:r>
              <a:rPr lang="zh-CN" altLang="en-US" sz="2000" dirty="0"/>
              <a:t>、用户之间的聊天功能（涉及云服务器与流量计费机制）。</a:t>
            </a:r>
          </a:p>
          <a:p>
            <a:r>
              <a:rPr lang="en-US" altLang="zh-CN" sz="2000" dirty="0"/>
              <a:t>2</a:t>
            </a:r>
            <a:r>
              <a:rPr lang="zh-CN" altLang="en-US" sz="2000" dirty="0"/>
              <a:t>、组队邀请消息分享功能。</a:t>
            </a:r>
          </a:p>
        </p:txBody>
      </p:sp>
    </p:spTree>
    <p:extLst>
      <p:ext uri="{BB962C8B-B14F-4D97-AF65-F5344CB8AC3E}">
        <p14:creationId xmlns:p14="http://schemas.microsoft.com/office/powerpoint/2010/main" val="59379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917649" cy="4206745"/>
          </a:xfrm>
        </p:spPr>
        <p:txBody>
          <a:bodyPr/>
          <a:lstStyle/>
          <a:p>
            <a:r>
              <a:rPr lang="en-US" altLang="zh-CN" sz="2800" dirty="0"/>
              <a:t>1.	</a:t>
            </a:r>
            <a:r>
              <a:rPr lang="zh-CN" altLang="en-US" sz="2800" dirty="0"/>
              <a:t>用户注册：游客可以进行注册，以解锁更多功能，否则只能浏览组队信息。</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5" name="图片 4">
            <a:extLst>
              <a:ext uri="{FF2B5EF4-FFF2-40B4-BE49-F238E27FC236}">
                <a16:creationId xmlns:a16="http://schemas.microsoft.com/office/drawing/2014/main" id="{25E0FD01-3F15-9491-6B21-DD0F09730CCA}"/>
              </a:ext>
            </a:extLst>
          </p:cNvPr>
          <p:cNvPicPr>
            <a:picLocks noChangeAspect="1"/>
          </p:cNvPicPr>
          <p:nvPr/>
        </p:nvPicPr>
        <p:blipFill>
          <a:blip r:embed="rId2"/>
          <a:stretch>
            <a:fillRect/>
          </a:stretch>
        </p:blipFill>
        <p:spPr>
          <a:xfrm>
            <a:off x="6453385" y="1162610"/>
            <a:ext cx="2462997" cy="5261304"/>
          </a:xfrm>
          <a:prstGeom prst="rect">
            <a:avLst/>
          </a:prstGeom>
        </p:spPr>
      </p:pic>
    </p:spTree>
    <p:extLst>
      <p:ext uri="{BB962C8B-B14F-4D97-AF65-F5344CB8AC3E}">
        <p14:creationId xmlns:p14="http://schemas.microsoft.com/office/powerpoint/2010/main" val="2428384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七、团队合作与分工</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2023/6/17</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文本框 4">
            <a:extLst>
              <a:ext uri="{FF2B5EF4-FFF2-40B4-BE49-F238E27FC236}">
                <a16:creationId xmlns:a16="http://schemas.microsoft.com/office/drawing/2014/main" id="{0514853C-6297-6252-AB39-7BAF11302936}"/>
              </a:ext>
            </a:extLst>
          </p:cNvPr>
          <p:cNvSpPr txBox="1"/>
          <p:nvPr/>
        </p:nvSpPr>
        <p:spPr>
          <a:xfrm>
            <a:off x="752474" y="1538318"/>
            <a:ext cx="956310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工具：使用</a:t>
            </a:r>
            <a:r>
              <a:rPr kumimoji="0" lang="en-US" altLang="zh-CN" sz="2000" b="0" i="0" u="none" strike="noStrike" kern="1200" cap="none" spc="0" normalizeH="0" baseline="0" noProof="0" dirty="0" err="1">
                <a:ln>
                  <a:noFill/>
                </a:ln>
                <a:solidFill>
                  <a:prstClr val="black"/>
                </a:solidFill>
                <a:effectLst/>
                <a:uLnTx/>
                <a:uFillTx/>
                <a:latin typeface="Franklin Gothic Book" panose="020B0502020104020203"/>
                <a:ea typeface="华文中宋" panose="02010600040101010101" pitchFamily="2" charset="-122"/>
                <a:cs typeface="+mn-cs"/>
              </a:rPr>
              <a:t>github</a:t>
            </a:r>
            <a:r>
              <a:rPr kumimoji="0" lang="zh-CN" altLang="en-US" sz="20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进行版本控制与管理</a:t>
            </a:r>
          </a:p>
        </p:txBody>
      </p:sp>
      <p:sp>
        <p:nvSpPr>
          <p:cNvPr id="6" name="文本框 5">
            <a:extLst>
              <a:ext uri="{FF2B5EF4-FFF2-40B4-BE49-F238E27FC236}">
                <a16:creationId xmlns:a16="http://schemas.microsoft.com/office/drawing/2014/main" id="{21908A16-9AC0-148D-9C85-6AEF302E06F0}"/>
              </a:ext>
            </a:extLst>
          </p:cNvPr>
          <p:cNvSpPr txBox="1"/>
          <p:nvPr/>
        </p:nvSpPr>
        <p:spPr>
          <a:xfrm>
            <a:off x="808457" y="2318890"/>
            <a:ext cx="9305730" cy="2862322"/>
          </a:xfrm>
          <a:prstGeom prst="rect">
            <a:avLst/>
          </a:prstGeom>
          <a:noFill/>
        </p:spPr>
        <p:txBody>
          <a:bodyPr wrap="square" rtlCol="0">
            <a:spAutoFit/>
          </a:bodyPr>
          <a:lstStyle/>
          <a:p>
            <a:r>
              <a:rPr lang="zh-CN" altLang="en-US" dirty="0"/>
              <a:t>分工：</a:t>
            </a:r>
            <a:endParaRPr lang="en-US" altLang="zh-CN" dirty="0"/>
          </a:p>
          <a:p>
            <a:endParaRPr lang="en-US" altLang="zh-CN" dirty="0"/>
          </a:p>
          <a:p>
            <a:r>
              <a:rPr lang="zh-CN" altLang="en-US" dirty="0"/>
              <a:t>卢新华：整体架构、登录注册模块、个人信息管理模块、部分文档书写、整体</a:t>
            </a:r>
            <a:r>
              <a:rPr lang="en-US" altLang="zh-CN" dirty="0" err="1"/>
              <a:t>ui</a:t>
            </a:r>
            <a:r>
              <a:rPr lang="zh-CN" altLang="en-US" dirty="0"/>
              <a:t>设计</a:t>
            </a:r>
            <a:endParaRPr lang="en-US" altLang="zh-CN" dirty="0"/>
          </a:p>
          <a:p>
            <a:endParaRPr lang="en-US" altLang="zh-CN" dirty="0"/>
          </a:p>
          <a:p>
            <a:r>
              <a:rPr lang="zh-CN" altLang="en-US" dirty="0"/>
              <a:t>刘梓扬：主页信息展示、组队信息管理模块、部分文档书写、部分</a:t>
            </a:r>
            <a:r>
              <a:rPr lang="en-US" altLang="zh-CN" dirty="0" err="1"/>
              <a:t>ui</a:t>
            </a:r>
            <a:r>
              <a:rPr lang="zh-CN" altLang="en-US" dirty="0"/>
              <a:t>设计</a:t>
            </a:r>
            <a:endParaRPr lang="en-US" altLang="zh-CN" dirty="0"/>
          </a:p>
          <a:p>
            <a:endParaRPr lang="en-US" altLang="zh-CN" dirty="0"/>
          </a:p>
          <a:p>
            <a:r>
              <a:rPr lang="zh-CN" altLang="en-US" dirty="0"/>
              <a:t>陈安娜 ：需求分析、记录用户体验、汇报</a:t>
            </a:r>
            <a:r>
              <a:rPr lang="en-US" altLang="zh-CN" dirty="0"/>
              <a:t>ppt</a:t>
            </a:r>
            <a:r>
              <a:rPr lang="zh-CN" altLang="en-US" dirty="0"/>
              <a:t>整理、</a:t>
            </a:r>
            <a:r>
              <a:rPr lang="en-US" altLang="zh-CN" dirty="0"/>
              <a:t>app</a:t>
            </a:r>
            <a:r>
              <a:rPr lang="zh-CN" altLang="en-US" dirty="0"/>
              <a:t>测试、部分文档书写、部分</a:t>
            </a:r>
            <a:r>
              <a:rPr lang="en-US" altLang="zh-CN" dirty="0" err="1"/>
              <a:t>ui</a:t>
            </a:r>
            <a:r>
              <a:rPr lang="zh-CN" altLang="en-US" dirty="0"/>
              <a:t>设计</a:t>
            </a:r>
            <a:endParaRPr lang="en-US" altLang="zh-CN" dirty="0"/>
          </a:p>
          <a:p>
            <a:endParaRPr lang="en-US" altLang="zh-CN" dirty="0"/>
          </a:p>
          <a:p>
            <a:r>
              <a:rPr lang="zh-CN" altLang="en-US" dirty="0"/>
              <a:t>林思妍： 需求分析、记录用户体验、汇报</a:t>
            </a:r>
            <a:r>
              <a:rPr lang="en-US" altLang="zh-CN" dirty="0"/>
              <a:t>ppt</a:t>
            </a:r>
            <a:r>
              <a:rPr lang="zh-CN" altLang="en-US" dirty="0"/>
              <a:t>整理、</a:t>
            </a:r>
            <a:r>
              <a:rPr lang="en-US" altLang="zh-CN" dirty="0"/>
              <a:t>app</a:t>
            </a:r>
            <a:r>
              <a:rPr lang="zh-CN" altLang="en-US" dirty="0"/>
              <a:t>测试、部分文档书写、部分</a:t>
            </a:r>
            <a:r>
              <a:rPr lang="en-US" altLang="zh-CN" dirty="0" err="1"/>
              <a:t>ui</a:t>
            </a:r>
            <a:r>
              <a:rPr lang="zh-CN" altLang="en-US" dirty="0"/>
              <a:t>设计</a:t>
            </a:r>
          </a:p>
          <a:p>
            <a:endParaRPr lang="zh-CN" altLang="en-US" dirty="0"/>
          </a:p>
        </p:txBody>
      </p:sp>
    </p:spTree>
    <p:extLst>
      <p:ext uri="{BB962C8B-B14F-4D97-AF65-F5344CB8AC3E}">
        <p14:creationId xmlns:p14="http://schemas.microsoft.com/office/powerpoint/2010/main" val="122892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4810435" y="2918927"/>
            <a:ext cx="2571130" cy="510073"/>
          </a:xfrm>
        </p:spPr>
        <p:txBody>
          <a:bodyPr>
            <a:normAutofit fontScale="90000"/>
          </a:bodyPr>
          <a:lstStyle/>
          <a:p>
            <a:r>
              <a:rPr lang="zh-CN" altLang="en-US" dirty="0"/>
              <a:t>八、视频演示</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2023/6/17</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7136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3" y="1590675"/>
            <a:ext cx="4457532" cy="4384675"/>
          </a:xfrm>
        </p:spPr>
        <p:txBody>
          <a:bodyPr/>
          <a:lstStyle/>
          <a:p>
            <a:r>
              <a:rPr lang="en-US" altLang="zh-CN" sz="2800" dirty="0"/>
              <a:t>2.	</a:t>
            </a:r>
            <a:r>
              <a:rPr lang="zh-CN" altLang="en-US" sz="2800" dirty="0"/>
              <a:t>个人资料修改：用户可以填写组队相关的个人资料，包括用户名、学校、专业。。。等。</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6" name="图片 5">
            <a:extLst>
              <a:ext uri="{FF2B5EF4-FFF2-40B4-BE49-F238E27FC236}">
                <a16:creationId xmlns:a16="http://schemas.microsoft.com/office/drawing/2014/main" id="{9D20340F-D850-C014-7B27-AC2A35ED731F}"/>
              </a:ext>
            </a:extLst>
          </p:cNvPr>
          <p:cNvPicPr>
            <a:picLocks noChangeAspect="1"/>
          </p:cNvPicPr>
          <p:nvPr/>
        </p:nvPicPr>
        <p:blipFill>
          <a:blip r:embed="rId2"/>
          <a:stretch>
            <a:fillRect/>
          </a:stretch>
        </p:blipFill>
        <p:spPr>
          <a:xfrm>
            <a:off x="6096000" y="872885"/>
            <a:ext cx="2739471" cy="5820253"/>
          </a:xfrm>
          <a:prstGeom prst="rect">
            <a:avLst/>
          </a:prstGeom>
        </p:spPr>
      </p:pic>
    </p:spTree>
    <p:extLst>
      <p:ext uri="{BB962C8B-B14F-4D97-AF65-F5344CB8AC3E}">
        <p14:creationId xmlns:p14="http://schemas.microsoft.com/office/powerpoint/2010/main" val="364568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11029615" cy="4384675"/>
          </a:xfrm>
        </p:spPr>
        <p:txBody>
          <a:bodyPr/>
          <a:lstStyle/>
          <a:p>
            <a:r>
              <a:rPr lang="en-US" altLang="zh-CN" sz="2800" dirty="0"/>
              <a:t>3.	</a:t>
            </a:r>
            <a:r>
              <a:rPr lang="zh-CN" altLang="en-US" sz="2800" dirty="0"/>
              <a:t>浏览组队邀请信息。</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6" name="图片 5">
            <a:extLst>
              <a:ext uri="{FF2B5EF4-FFF2-40B4-BE49-F238E27FC236}">
                <a16:creationId xmlns:a16="http://schemas.microsoft.com/office/drawing/2014/main" id="{CF4F3AF0-F8D1-A866-A5CC-D8949F112966}"/>
              </a:ext>
            </a:extLst>
          </p:cNvPr>
          <p:cNvPicPr>
            <a:picLocks noChangeAspect="1"/>
          </p:cNvPicPr>
          <p:nvPr/>
        </p:nvPicPr>
        <p:blipFill>
          <a:blip r:embed="rId2"/>
          <a:stretch>
            <a:fillRect/>
          </a:stretch>
        </p:blipFill>
        <p:spPr>
          <a:xfrm>
            <a:off x="5956480" y="1003540"/>
            <a:ext cx="2463619" cy="5478662"/>
          </a:xfrm>
          <a:prstGeom prst="rect">
            <a:avLst/>
          </a:prstGeom>
        </p:spPr>
      </p:pic>
    </p:spTree>
    <p:extLst>
      <p:ext uri="{BB962C8B-B14F-4D97-AF65-F5344CB8AC3E}">
        <p14:creationId xmlns:p14="http://schemas.microsoft.com/office/powerpoint/2010/main" val="28850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619457" cy="4384675"/>
          </a:xfrm>
        </p:spPr>
        <p:txBody>
          <a:bodyPr/>
          <a:lstStyle/>
          <a:p>
            <a:r>
              <a:rPr lang="en-US" altLang="zh-CN" sz="2800" dirty="0"/>
              <a:t>4.	</a:t>
            </a:r>
            <a:r>
              <a:rPr lang="zh-CN" altLang="en-US" sz="2800" dirty="0"/>
              <a:t>查找组队邀请：用户可以通过搜索功能，按竞赛</a:t>
            </a:r>
            <a:r>
              <a:rPr lang="en-US" altLang="zh-CN" sz="2800" dirty="0"/>
              <a:t>/</a:t>
            </a:r>
            <a:r>
              <a:rPr lang="zh-CN" altLang="en-US" sz="2800" dirty="0"/>
              <a:t>项目名称找到特定兴趣领域的组队邀请。</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6" name="图片 5">
            <a:extLst>
              <a:ext uri="{FF2B5EF4-FFF2-40B4-BE49-F238E27FC236}">
                <a16:creationId xmlns:a16="http://schemas.microsoft.com/office/drawing/2014/main" id="{2F11B8B3-7A65-4878-14F4-939863F7AA41}"/>
              </a:ext>
            </a:extLst>
          </p:cNvPr>
          <p:cNvPicPr>
            <a:picLocks noChangeAspect="1"/>
          </p:cNvPicPr>
          <p:nvPr/>
        </p:nvPicPr>
        <p:blipFill>
          <a:blip r:embed="rId2"/>
          <a:stretch>
            <a:fillRect/>
          </a:stretch>
        </p:blipFill>
        <p:spPr>
          <a:xfrm>
            <a:off x="6194979" y="1052475"/>
            <a:ext cx="2529921" cy="5371439"/>
          </a:xfrm>
          <a:prstGeom prst="rect">
            <a:avLst/>
          </a:prstGeom>
        </p:spPr>
      </p:pic>
    </p:spTree>
    <p:extLst>
      <p:ext uri="{BB962C8B-B14F-4D97-AF65-F5344CB8AC3E}">
        <p14:creationId xmlns:p14="http://schemas.microsoft.com/office/powerpoint/2010/main" val="349157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648033" cy="4384675"/>
          </a:xfrm>
        </p:spPr>
        <p:txBody>
          <a:bodyPr/>
          <a:lstStyle/>
          <a:p>
            <a:r>
              <a:rPr lang="en-US" altLang="zh-CN" sz="2800" dirty="0"/>
              <a:t>5.	</a:t>
            </a:r>
            <a:r>
              <a:rPr lang="zh-CN" altLang="en-US" sz="2800" dirty="0"/>
              <a:t>发布组队邀请：用户可以发布一个组队邀请，并添加描述（时间、项目名称、人数</a:t>
            </a:r>
            <a:r>
              <a:rPr lang="en-US" altLang="zh-CN" sz="2800" dirty="0"/>
              <a:t>……</a:t>
            </a:r>
            <a:r>
              <a:rPr lang="zh-CN" altLang="en-US" sz="2800" dirty="0"/>
              <a:t>等），以供其他用户浏览或响应。</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5" name="图片 4">
            <a:extLst>
              <a:ext uri="{FF2B5EF4-FFF2-40B4-BE49-F238E27FC236}">
                <a16:creationId xmlns:a16="http://schemas.microsoft.com/office/drawing/2014/main" id="{66089966-B1B6-1D1E-BC58-E15AE9CCAEB6}"/>
              </a:ext>
            </a:extLst>
          </p:cNvPr>
          <p:cNvPicPr>
            <a:picLocks noChangeAspect="1"/>
          </p:cNvPicPr>
          <p:nvPr/>
        </p:nvPicPr>
        <p:blipFill>
          <a:blip r:embed="rId2"/>
          <a:stretch>
            <a:fillRect/>
          </a:stretch>
        </p:blipFill>
        <p:spPr>
          <a:xfrm>
            <a:off x="6076952" y="1136517"/>
            <a:ext cx="2543635" cy="5652522"/>
          </a:xfrm>
          <a:prstGeom prst="rect">
            <a:avLst/>
          </a:prstGeom>
        </p:spPr>
      </p:pic>
    </p:spTree>
    <p:extLst>
      <p:ext uri="{BB962C8B-B14F-4D97-AF65-F5344CB8AC3E}">
        <p14:creationId xmlns:p14="http://schemas.microsoft.com/office/powerpoint/2010/main" val="7762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476583" cy="4384675"/>
          </a:xfrm>
        </p:spPr>
        <p:txBody>
          <a:bodyPr/>
          <a:lstStyle/>
          <a:p>
            <a:r>
              <a:rPr lang="en-US" altLang="zh-CN" sz="2800" dirty="0"/>
              <a:t>6.	</a:t>
            </a:r>
            <a:r>
              <a:rPr lang="zh-CN" altLang="en-US" sz="2800" dirty="0"/>
              <a:t>响应组队邀请：用户可以响应组队邀请。</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5" name="图片 4">
            <a:extLst>
              <a:ext uri="{FF2B5EF4-FFF2-40B4-BE49-F238E27FC236}">
                <a16:creationId xmlns:a16="http://schemas.microsoft.com/office/drawing/2014/main" id="{4642B92E-89A4-CAA2-963B-7003EFB72083}"/>
              </a:ext>
            </a:extLst>
          </p:cNvPr>
          <p:cNvPicPr>
            <a:picLocks noChangeAspect="1"/>
          </p:cNvPicPr>
          <p:nvPr/>
        </p:nvPicPr>
        <p:blipFill>
          <a:blip r:embed="rId2"/>
          <a:stretch>
            <a:fillRect/>
          </a:stretch>
        </p:blipFill>
        <p:spPr>
          <a:xfrm>
            <a:off x="6614846" y="887448"/>
            <a:ext cx="2643454" cy="5536466"/>
          </a:xfrm>
          <a:prstGeom prst="rect">
            <a:avLst/>
          </a:prstGeom>
        </p:spPr>
      </p:pic>
    </p:spTree>
    <p:extLst>
      <p:ext uri="{BB962C8B-B14F-4D97-AF65-F5344CB8AC3E}">
        <p14:creationId xmlns:p14="http://schemas.microsoft.com/office/powerpoint/2010/main" val="265905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762333" cy="4384675"/>
          </a:xfrm>
        </p:spPr>
        <p:txBody>
          <a:bodyPr/>
          <a:lstStyle/>
          <a:p>
            <a:r>
              <a:rPr lang="en-US" altLang="zh-CN" sz="2800" dirty="0"/>
              <a:t>7.	</a:t>
            </a:r>
            <a:r>
              <a:rPr lang="zh-CN" altLang="en-US" sz="2800" dirty="0"/>
              <a:t>组队邀请信息管理：队长可以查看有无用户响应自己的组队信息，同时可以请出队员；队员可以退出队伍。</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2023/6/17</a:t>
            </a:fld>
            <a:endParaRPr lang="en-US" dirty="0"/>
          </a:p>
        </p:txBody>
      </p:sp>
      <p:pic>
        <p:nvPicPr>
          <p:cNvPr id="5" name="图片 4">
            <a:extLst>
              <a:ext uri="{FF2B5EF4-FFF2-40B4-BE49-F238E27FC236}">
                <a16:creationId xmlns:a16="http://schemas.microsoft.com/office/drawing/2014/main" id="{7859BD14-E11C-8B69-824B-4E95F0533D2F}"/>
              </a:ext>
            </a:extLst>
          </p:cNvPr>
          <p:cNvPicPr>
            <a:picLocks noChangeAspect="1"/>
          </p:cNvPicPr>
          <p:nvPr/>
        </p:nvPicPr>
        <p:blipFill>
          <a:blip r:embed="rId2"/>
          <a:stretch>
            <a:fillRect/>
          </a:stretch>
        </p:blipFill>
        <p:spPr>
          <a:xfrm>
            <a:off x="6242308" y="1003540"/>
            <a:ext cx="2727286" cy="5538232"/>
          </a:xfrm>
          <a:prstGeom prst="rect">
            <a:avLst/>
          </a:prstGeom>
        </p:spPr>
      </p:pic>
    </p:spTree>
    <p:extLst>
      <p:ext uri="{BB962C8B-B14F-4D97-AF65-F5344CB8AC3E}">
        <p14:creationId xmlns:p14="http://schemas.microsoft.com/office/powerpoint/2010/main" val="41352986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{174A02E5-DABA-404A-991A-E989BBEB300F}tf33552983_win32</Template>
  <TotalTime>1322</TotalTime>
  <Words>1708</Words>
  <Application>Microsoft Office PowerPoint</Application>
  <PresentationFormat>宽屏</PresentationFormat>
  <Paragraphs>254</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Microsoft YaHei UI</vt:lpstr>
      <vt:lpstr>宋体</vt:lpstr>
      <vt:lpstr>Calibri</vt:lpstr>
      <vt:lpstr>Franklin Gothic Book</vt:lpstr>
      <vt:lpstr>Franklin Gothic Demi</vt:lpstr>
      <vt:lpstr>Wingdings 2</vt:lpstr>
      <vt:lpstr>DividendVTI</vt:lpstr>
      <vt:lpstr>“TeamUp”APP            项目系统开发说明介绍</vt:lpstr>
      <vt:lpstr>“TeamUp”APP            项目系统开发说明介绍</vt:lpstr>
      <vt:lpstr>一、系统的主要功能</vt:lpstr>
      <vt:lpstr>一、系统的主要功能</vt:lpstr>
      <vt:lpstr>一、系统的主要功能</vt:lpstr>
      <vt:lpstr>一、系统的主要功能</vt:lpstr>
      <vt:lpstr>一、系统的主要功能</vt:lpstr>
      <vt:lpstr>一、系统的主要功能</vt:lpstr>
      <vt:lpstr>一、系统的主要功能</vt:lpstr>
      <vt:lpstr>二、UI界面设计</vt:lpstr>
      <vt:lpstr>二、UI界面设计</vt:lpstr>
      <vt:lpstr>二、UI界面设计</vt:lpstr>
      <vt:lpstr>二、UI界面设计</vt:lpstr>
      <vt:lpstr>二、UI界面设计</vt:lpstr>
      <vt:lpstr>二、UI界面设计</vt:lpstr>
      <vt:lpstr>二、UI界面设计</vt:lpstr>
      <vt:lpstr>三、项目关键部分</vt:lpstr>
      <vt:lpstr>三、项目关键部分</vt:lpstr>
      <vt:lpstr>三、项目关键部分</vt:lpstr>
      <vt:lpstr>三、项目关键部分</vt:lpstr>
      <vt:lpstr>三、项目关键部分</vt:lpstr>
      <vt:lpstr>四、测试报告</vt:lpstr>
      <vt:lpstr>四、测试报告</vt:lpstr>
      <vt:lpstr>四、测试报告</vt:lpstr>
      <vt:lpstr>四、测试报告</vt:lpstr>
      <vt:lpstr>四、测试报告</vt:lpstr>
      <vt:lpstr>五、用户体验记录与分析</vt:lpstr>
      <vt:lpstr>五、用户体验记录与分析</vt:lpstr>
      <vt:lpstr>六、已完成的改进和存在的问题</vt:lpstr>
      <vt:lpstr>七、团队合作与分工</vt:lpstr>
      <vt:lpstr>八、视频演示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“TeamUp”APP            项目系统开发说明</dc:title>
  <dc:creator>siyan lin</dc:creator>
  <cp:lastModifiedBy>FA FA</cp:lastModifiedBy>
  <cp:revision>7</cp:revision>
  <dcterms:created xsi:type="dcterms:W3CDTF">2023-06-15T14:29:38Z</dcterms:created>
  <dcterms:modified xsi:type="dcterms:W3CDTF">2023-06-17T17:48:45Z</dcterms:modified>
</cp:coreProperties>
</file>